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Lst>
  <p:sldSz cy="5143500" cx="9144000"/>
  <p:notesSz cx="6858000" cy="9144000"/>
  <p:embeddedFontLst>
    <p:embeddedFont>
      <p:font typeface="Netflix Sans"/>
      <p:regular r:id="rId134"/>
      <p:bold r:id="rId135"/>
    </p:embeddedFont>
    <p:embeddedFont>
      <p:font typeface="Montserrat"/>
      <p:regular r:id="rId136"/>
      <p:bold r:id="rId137"/>
      <p:italic r:id="rId138"/>
      <p:boldItalic r:id="rId139"/>
    </p:embeddedFont>
    <p:embeddedFont>
      <p:font typeface="Helvetica Neue"/>
      <p:regular r:id="rId140"/>
      <p:bold r:id="rId141"/>
      <p:italic r:id="rId142"/>
      <p:boldItalic r:id="rId143"/>
    </p:embeddedFont>
    <p:embeddedFont>
      <p:font typeface="Netflix Sans Light"/>
      <p:regular r:id="rId144"/>
      <p:bold r:id="rId1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3B50DF-7FF9-42D9-A9A0-5F4E49041264}">
  <a:tblStyle styleId="{F33B50DF-7FF9-42D9-A9A0-5F4E4904126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43" Type="http://schemas.openxmlformats.org/officeDocument/2006/relationships/font" Target="fonts/HelveticaNeue-boldItalic.fntdata"/><Relationship Id="rId142" Type="http://schemas.openxmlformats.org/officeDocument/2006/relationships/font" Target="fonts/HelveticaNeue-italic.fntdata"/><Relationship Id="rId141" Type="http://schemas.openxmlformats.org/officeDocument/2006/relationships/font" Target="fonts/HelveticaNeue-bold.fntdata"/><Relationship Id="rId140" Type="http://schemas.openxmlformats.org/officeDocument/2006/relationships/font" Target="fonts/HelveticaNeue-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145" Type="http://schemas.openxmlformats.org/officeDocument/2006/relationships/font" Target="fonts/NetflixSansLight-bold.fntdata"/><Relationship Id="rId8" Type="http://schemas.openxmlformats.org/officeDocument/2006/relationships/slide" Target="slides/slide1.xml"/><Relationship Id="rId144" Type="http://schemas.openxmlformats.org/officeDocument/2006/relationships/font" Target="fonts/NetflixSansLight-regular.fntdata"/><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font" Target="fonts/Montserrat-boldItalic.fntdata"/><Relationship Id="rId138" Type="http://schemas.openxmlformats.org/officeDocument/2006/relationships/font" Target="fonts/Montserrat-italic.fntdata"/><Relationship Id="rId137" Type="http://schemas.openxmlformats.org/officeDocument/2006/relationships/font" Target="fonts/Montserrat-bold.fntdata"/><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font" Target="fonts/Montserrat-regular.fntdata"/><Relationship Id="rId135" Type="http://schemas.openxmlformats.org/officeDocument/2006/relationships/font" Target="fonts/NetflixSans-bold.fntdata"/><Relationship Id="rId134" Type="http://schemas.openxmlformats.org/officeDocument/2006/relationships/font" Target="fonts/NetflixSans-regular.fntdata"/><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adb3b7d47c_0_9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adb3b7d47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db3b7d47c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db3b7d47c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adb3b7d47c_0_1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adb3b7d47c_0_1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adb3b7d47c_0_1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adb3b7d47c_0_1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adb3b7d47c_0_1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adb3b7d47c_0_1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adb3b7d47c_0_19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adb3b7d47c_0_19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adb3b7d47c_0_1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adb3b7d47c_0_19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adb3b7d47c_0_1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7" name="Google Shape;977;gadb3b7d47c_0_1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adb3b7d47c_0_1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adb3b7d47c_0_1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adb3b7d47c_0_1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adb3b7d47c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adb3b7d47c_0_1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adb3b7d47c_0_1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gadb3b7d47c_0_19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4" name="Google Shape;1014;gadb3b7d47c_0_19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adb3b7d47c_0_3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adb3b7d47c_0_3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adb3b7d47c_0_1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adb3b7d47c_0_19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adb3b7d47c_0_1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adb3b7d47c_0_1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adb3b7d47c_0_1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adb3b7d47c_0_1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adb3b7d47c_0_19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adb3b7d47c_0_19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adb3b7d47c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adb3b7d47c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adb3b7d47c_0_2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adb3b7d47c_0_2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adb3b7d47c_0_20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adb3b7d47c_0_20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adb3b7d47c_0_20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adb3b7d47c_0_2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adb3b7d47c_0_2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5" name="Google Shape;1095;gadb3b7d47c_0_2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adb3b7d47c_0_2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adb3b7d47c_0_2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db3b7d47c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db3b7d47c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a8190cbce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a8190cbce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a8190cbce1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a8190cbce1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a8190cbce1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a8190cbce1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a84f828c22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a84f828c22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a84f828c22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a84f828c22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a84f828c2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a84f828c2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a84f828c2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a84f828c2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adb3b7d47c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adb3b7d47c_0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db3b7d47c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db3b7d47c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adb3b7d47c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adb3b7d47c_0_9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8190cbce1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8190cbce1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a8190cbce1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a8190cbce1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adb3b7d47c_0_3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adb3b7d47c_0_3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a8190cbce1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a8190cbce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adb3b7d47c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adb3b7d47c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adb3b7d47c_0_2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adb3b7d47c_0_2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adb3b7d47c_0_2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adb3b7d47c_0_2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adb3b7d47c_0_2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adb3b7d47c_0_2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adb3b7d47c_0_3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adb3b7d47c_0_3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8190cbce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8190cbce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a8190cbc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a8190cbc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a8190cbce1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a8190cbce1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a8190cbce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a8190cbce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a8190cbce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a8190cbce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a8190cbce1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a8190cbce1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adb3b7d47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adb3b7d47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84f828c22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84f828c22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a84f828c22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a84f828c22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a84f828c22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a84f828c22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a84f828c22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a84f828c22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a84f828c22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a84f828c22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a84f828c22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a84f828c22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a84f828c22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a84f828c22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adb3b7d47c_0_3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adb3b7d47c_0_3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adb3b7d47c_0_3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adb3b7d47c_0_3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adb3b7d47c_0_3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adb3b7d47c_0_3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left: the scatter plot of the proposed MLE approach vs BT.500 and P.913. The correlation is actually fairly good.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left: the visualization of the raw scores. White is 5, black is 1. There are obviously a few subjects positively and negatively biased, manifested as the whitish and blackish horizontal stripes. When looking at the stripes vertically, for any particular video stimuli, I can definitely spot variations across subject, but they seems to be quite benign gaussian random variability centered around a mean. I cannot spot a clear bi-modal or multimodal distribution.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right two plots: the recovered quality scores, one without CI and the other with CI.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right two plots: the recovered subject bias and inconsistency, one without CI and the other with CI. The third subplot shows the subject rejection result by BT500 and P913. Interestingly, BT500 doesn't reject any subjects from your dataset, but P913 rejects 5. This can be explained by that the subjects without bias removal (P913) would contribute large variations in BT500, resulting in large sigmas, hence the threshold for subject rejection in BT500 is quite large.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have a few questions regarding your dataset:</a:t>
            </a:r>
            <a:endParaRPr/>
          </a:p>
          <a:p>
            <a:pPr indent="0" lvl="0" marL="0" rtl="0" algn="l">
              <a:spcBef>
                <a:spcPts val="0"/>
              </a:spcBef>
              <a:spcAft>
                <a:spcPts val="0"/>
              </a:spcAft>
              <a:buClr>
                <a:schemeClr val="dk1"/>
              </a:buClr>
              <a:buSzPts val="1100"/>
              <a:buFont typeface="Arial"/>
              <a:buNone/>
            </a:pPr>
            <a:r>
              <a:rPr lang="en"/>
              <a:t>1) Can the PVSes be ground by content? It is unclear from the file names.</a:t>
            </a:r>
            <a:endParaRPr/>
          </a:p>
          <a:p>
            <a:pPr indent="0" lvl="0" marL="0" rtl="0" algn="l">
              <a:spcBef>
                <a:spcPts val="0"/>
              </a:spcBef>
              <a:spcAft>
                <a:spcPts val="0"/>
              </a:spcAft>
              <a:buClr>
                <a:schemeClr val="dk1"/>
              </a:buClr>
              <a:buSzPts val="1100"/>
              <a:buFont typeface="Arial"/>
              <a:buNone/>
            </a:pPr>
            <a:r>
              <a:rPr lang="en"/>
              <a:t>2) Have there been a pre-training before the test?</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db3b7d47c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db3b7d47c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adb3b7d47c_0_2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adb3b7d47c_0_2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left: the scatter plot of the proposed MLE approach vs BT.500 and P.913. The correlation is actually fairly good.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left: the visualization of the raw scores. White is 5, black is 1. There are obviously a few subjects positively and negatively biased, manifested as the whitish and blackish horizontal stripes. When looking at the stripes vertically, for any particular video stimuli, I can definitely spot variations across subject, but they seems to be quite benign gaussian random variability centered around a mean. I cannot spot a clear bi-modal or multimodal distribution.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right two plots: the recovered quality scores, one without CI and the other with CI.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right two plots: the recovered subject bias and inconsistency, one without CI and the other with CI. The third subplot shows the subject rejection result by BT500 and P913. Interestingly, BT500 doesn't reject any subjects from your dataset, but P913 rejects 5. This can be explained by that the subjects without bias removal (P913) would contribute large variations in BT500, resulting in large sigmas, hence the threshold for subject rejection in BT500 is quite large.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have a few questions regarding your dataset:</a:t>
            </a:r>
            <a:endParaRPr/>
          </a:p>
          <a:p>
            <a:pPr indent="0" lvl="0" marL="0" rtl="0" algn="l">
              <a:spcBef>
                <a:spcPts val="0"/>
              </a:spcBef>
              <a:spcAft>
                <a:spcPts val="0"/>
              </a:spcAft>
              <a:buClr>
                <a:schemeClr val="dk1"/>
              </a:buClr>
              <a:buSzPts val="1100"/>
              <a:buFont typeface="Arial"/>
              <a:buNone/>
            </a:pPr>
            <a:r>
              <a:rPr lang="en"/>
              <a:t>1) Can the PVSes be ground by content? It is unclear from the file names.</a:t>
            </a:r>
            <a:endParaRPr/>
          </a:p>
          <a:p>
            <a:pPr indent="0" lvl="0" marL="0" rtl="0" algn="l">
              <a:spcBef>
                <a:spcPts val="0"/>
              </a:spcBef>
              <a:spcAft>
                <a:spcPts val="0"/>
              </a:spcAft>
              <a:buClr>
                <a:schemeClr val="dk1"/>
              </a:buClr>
              <a:buSzPts val="1100"/>
              <a:buFont typeface="Arial"/>
              <a:buNone/>
            </a:pPr>
            <a:r>
              <a:rPr lang="en"/>
              <a:t>2) Have there been a pre-training before the test?</a:t>
            </a:r>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adb3b7d47c_0_3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adb3b7d47c_0_3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adb3b7d47c_0_3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adb3b7d47c_0_3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adb3b7d47c_0_2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adb3b7d47c_0_2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adb3b7d47c_0_2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adb3b7d47c_0_2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adb3b7d47c_0_2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adb3b7d47c_0_2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adb3b7d47c_0_3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adb3b7d47c_0_3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adb3b7d47c_0_2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adb3b7d47c_0_2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adb3b7d47c_0_2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adb3b7d47c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a8190cbce1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a8190cbce1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db3b7d47c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db3b7d47c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adb3b7d47c_0_3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adb3b7d47c_0_3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adb3b7d47c_0_3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adb3b7d47c_0_3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adb3b7d47c_0_1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adb3b7d47c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adb3b7d47c_0_10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adb3b7d47c_0_1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adb3b7d47c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adb3b7d47c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adb3b7d47c_0_1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adb3b7d47c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adb3b7d47c_0_1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adb3b7d47c_0_1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adb3b7d47c_0_1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adb3b7d47c_0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adb3b7d47c_0_1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adb3b7d47c_0_1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adb3b7d47c_0_1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adb3b7d47c_0_1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db3b7d47c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adb3b7d47c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P.913 can often be combined with BT.500-style subject rejection. Yet, by doing so, it poses similar weakness as BT.500.</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adb3b7d47c_0_1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adb3b7d47c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adb3b7d47c_0_1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adb3b7d47c_0_1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adb3b7d47c_0_2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adb3b7d47c_0_2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left: the scatter plot of the proposed MLE approach vs BT.500 and P.913. The correlation is actually fairly good.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left: the visualization of the raw scores. White is 5, black is 1. There are obviously a few subjects positively and negatively biased, manifested as the whitish and blackish horizontal stripes. When looking at the stripes vertically, for any particular video stimuli, I can definitely spot variations across subject, but they seems to be quite benign gaussian random variability centered around a mean. I cannot spot a clear bi-modal or multimodal distribution.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Upper right two plots: the recovered quality scores, one without CI and the other with CI.</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Lower right two plots: the recovered subject bias and inconsistency, one without CI and the other with CI. The third subplot shows the subject rejection result by BT500 and P913. Interestingly, BT500 doesn't reject any subjects from your dataset, but P913 rejects 5. This can be explained by that the subjects without bias removal (P913) would contribute large variations in BT500, resulting in large sigmas, hence the threshold for subject rejection in BT500 is quite large.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have a few questions regarding your dataset:</a:t>
            </a:r>
            <a:endParaRPr/>
          </a:p>
          <a:p>
            <a:pPr indent="0" lvl="0" marL="0" rtl="0" algn="l">
              <a:spcBef>
                <a:spcPts val="0"/>
              </a:spcBef>
              <a:spcAft>
                <a:spcPts val="0"/>
              </a:spcAft>
              <a:buClr>
                <a:schemeClr val="dk1"/>
              </a:buClr>
              <a:buSzPts val="1100"/>
              <a:buFont typeface="Arial"/>
              <a:buNone/>
            </a:pPr>
            <a:r>
              <a:rPr lang="en"/>
              <a:t>1) Can the PVSes be ground by content? It is unclear from the file names.</a:t>
            </a:r>
            <a:endParaRPr/>
          </a:p>
          <a:p>
            <a:pPr indent="0" lvl="0" marL="0" rtl="0" algn="l">
              <a:spcBef>
                <a:spcPts val="0"/>
              </a:spcBef>
              <a:spcAft>
                <a:spcPts val="0"/>
              </a:spcAft>
              <a:buClr>
                <a:schemeClr val="dk1"/>
              </a:buClr>
              <a:buSzPts val="1100"/>
              <a:buFont typeface="Arial"/>
              <a:buNone/>
            </a:pPr>
            <a:r>
              <a:rPr lang="en"/>
              <a:t>2) Have there been a pre-training before the test?</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adb3b7d47c_0_2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adb3b7d47c_0_2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a8190cbce1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a8190cbce1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a8190cbce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a8190cbce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a8190cbce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a8190cbce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a8190cbce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a8190cbce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a8190cbce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a8190cbce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a8190cbce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a8190cbce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db3b7d47c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db3b7d47c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a8190cbce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a8190cbce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a8190cbce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a8190cbce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a8190cbce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a8190cbce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a8190cbce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a8190cbce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a8190cbce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a8190cbce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a8190cbce1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a8190cbce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a8190cbce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a8190cbce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a8190cbce1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a8190cbce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a8190cbce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a8190cbce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a8190cbce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a8190cbce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adb3b7d47c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adb3b7d47c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a8190cbce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a8190cbce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a8190cbce1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a8190cbce1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a8190cbce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a8190cbce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a8190cbce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a8190cbce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a8190cbce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a8190cbce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a8190cbce1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a8190cbce1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a8190cbce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a8190cbce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a8190cbce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a8190cbce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a8190cbce1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6" name="Google Shape;846;ga8190cbce1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a8190cbce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a8190cbce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db3b7d47c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db3b7d47c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possible to consider other candidates in the model, to make it closer to reality. But the more complicated the model, the more difficult for it to be accepted, and the solution becomes more time consuming.</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a84f828c2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a84f828c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a84f828c22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a84f828c2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a84f828c2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a84f828c2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a84f828c22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a84f828c22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a8190cbce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a8190cbce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adb3b7d47c_0_1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adb3b7d47c_0_1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adb3b7d47c_0_1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adb3b7d47c_0_1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adb3b7d47c_0_1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adb3b7d47c_0_1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adb3b7d47c_0_1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adb3b7d47c_0_1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adb3b7d47c_0_1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adb3b7d47c_0_1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tflix Light Grey + Red Stack" type="title">
  <p:cSld name="TITLE">
    <p:bg>
      <p:bgPr>
        <a:solidFill>
          <a:srgbClr val="F5F5F1"/>
        </a:solidFill>
      </p:bgPr>
    </p:bg>
    <p:spTree>
      <p:nvGrpSpPr>
        <p:cNvPr id="53" name="Shape 53"/>
        <p:cNvGrpSpPr/>
        <p:nvPr/>
      </p:nvGrpSpPr>
      <p:grpSpPr>
        <a:xfrm>
          <a:off x="0" y="0"/>
          <a:ext cx="0" cy="0"/>
          <a:chOff x="0" y="0"/>
          <a:chExt cx="0" cy="0"/>
        </a:xfrm>
      </p:grpSpPr>
      <p:pic>
        <p:nvPicPr>
          <p:cNvPr id="54" name="Google Shape;54;p14"/>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tflix Dark Grey + Red Stack" type="tx">
  <p:cSld name="TITLE_AND_BODY">
    <p:bg>
      <p:bgPr>
        <a:solidFill>
          <a:srgbClr val="221F1F"/>
        </a:solidFill>
      </p:bgPr>
    </p:bg>
    <p:spTree>
      <p:nvGrpSpPr>
        <p:cNvPr id="55" name="Shape 55"/>
        <p:cNvGrpSpPr/>
        <p:nvPr/>
      </p:nvGrpSpPr>
      <p:grpSpPr>
        <a:xfrm>
          <a:off x="0" y="0"/>
          <a:ext cx="0" cy="0"/>
          <a:chOff x="0" y="0"/>
          <a:chExt cx="0" cy="0"/>
        </a:xfrm>
      </p:grpSpPr>
      <p:pic>
        <p:nvPicPr>
          <p:cNvPr id="56" name="Google Shape;56;p15"/>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 Divider">
  <p:cSld name="CUSTOM_6">
    <p:bg>
      <p:bgPr>
        <a:solidFill>
          <a:srgbClr val="221F1F"/>
        </a:solidFill>
      </p:bgPr>
    </p:bg>
    <p:spTree>
      <p:nvGrpSpPr>
        <p:cNvPr id="57" name="Shape 57"/>
        <p:cNvGrpSpPr/>
        <p:nvPr/>
      </p:nvGrpSpPr>
      <p:grpSpPr>
        <a:xfrm>
          <a:off x="0" y="0"/>
          <a:ext cx="0" cy="0"/>
          <a:chOff x="0" y="0"/>
          <a:chExt cx="0" cy="0"/>
        </a:xfrm>
      </p:grpSpPr>
      <p:pic>
        <p:nvPicPr>
          <p:cNvPr descr="N_Slide_Stacks.png" id="58" name="Google Shape;58;p16"/>
          <p:cNvPicPr preferRelativeResize="0"/>
          <p:nvPr/>
        </p:nvPicPr>
        <p:blipFill rotWithShape="1">
          <a:blip r:embed="rId2">
            <a:alphaModFix/>
          </a:blip>
          <a:srcRect b="0" l="8849" r="25108" t="0"/>
          <a:stretch/>
        </p:blipFill>
        <p:spPr>
          <a:xfrm>
            <a:off x="0" y="0"/>
            <a:ext cx="6038849"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7">
    <p:spTree>
      <p:nvGrpSpPr>
        <p:cNvPr id="59" name="Shape 59"/>
        <p:cNvGrpSpPr/>
        <p:nvPr/>
      </p:nvGrpSpPr>
      <p:grpSpPr>
        <a:xfrm>
          <a:off x="0" y="0"/>
          <a:ext cx="0" cy="0"/>
          <a:chOff x="0" y="0"/>
          <a:chExt cx="0" cy="0"/>
        </a:xfrm>
      </p:grpSpPr>
      <p:pic>
        <p:nvPicPr>
          <p:cNvPr id="60" name="Google Shape;60;p17"/>
          <p:cNvPicPr preferRelativeResize="0"/>
          <p:nvPr/>
        </p:nvPicPr>
        <p:blipFill rotWithShape="1">
          <a:blip r:embed="rId2">
            <a:alphaModFix/>
          </a:blip>
          <a:srcRect b="0" l="8740" r="24176" t="0"/>
          <a:stretch/>
        </p:blipFill>
        <p:spPr>
          <a:xfrm>
            <a:off x="0" y="0"/>
            <a:ext cx="61341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r pages " type="twoColTx">
  <p:cSld name="TITLE_AND_TWO_COLUMNS">
    <p:bg>
      <p:bgPr>
        <a:solidFill>
          <a:srgbClr val="FFFFFF"/>
        </a:solidFill>
      </p:bgPr>
    </p:bg>
    <p:spTree>
      <p:nvGrpSpPr>
        <p:cNvPr id="61" name="Shape 61"/>
        <p:cNvGrpSpPr/>
        <p:nvPr/>
      </p:nvGrpSpPr>
      <p:grpSpPr>
        <a:xfrm>
          <a:off x="0" y="0"/>
          <a:ext cx="0" cy="0"/>
          <a:chOff x="0" y="0"/>
          <a:chExt cx="0" cy="0"/>
        </a:xfrm>
      </p:grpSpPr>
      <p:sp>
        <p:nvSpPr>
          <p:cNvPr id="62" name="Google Shape;62;p18"/>
          <p:cNvSpPr/>
          <p:nvPr/>
        </p:nvSpPr>
        <p:spPr>
          <a:xfrm>
            <a:off x="190500" y="4860050"/>
            <a:ext cx="1435800" cy="93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8"/>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64" name="Shape 64"/>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221F1F"/>
        </a:solidFill>
      </p:bgPr>
    </p:bg>
    <p:spTree>
      <p:nvGrpSpPr>
        <p:cNvPr id="65" name="Shape 6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 Crop 2">
  <p:cSld name="CUSTOM_3">
    <p:bg>
      <p:bgPr>
        <a:solidFill>
          <a:srgbClr val="221F1F"/>
        </a:solidFill>
      </p:bgPr>
    </p:bg>
    <p:spTree>
      <p:nvGrpSpPr>
        <p:cNvPr id="66" name="Shape 66"/>
        <p:cNvGrpSpPr/>
        <p:nvPr/>
      </p:nvGrpSpPr>
      <p:grpSpPr>
        <a:xfrm>
          <a:off x="0" y="0"/>
          <a:ext cx="0" cy="0"/>
          <a:chOff x="0" y="0"/>
          <a:chExt cx="0" cy="0"/>
        </a:xfrm>
      </p:grpSpPr>
      <p:pic>
        <p:nvPicPr>
          <p:cNvPr id="67" name="Google Shape;67;p21"/>
          <p:cNvPicPr preferRelativeResize="0"/>
          <p:nvPr/>
        </p:nvPicPr>
        <p:blipFill rotWithShape="1">
          <a:blip r:embed="rId2">
            <a:alphaModFix/>
          </a:blip>
          <a:srcRect b="75836" l="0" r="0" t="0"/>
          <a:stretch/>
        </p:blipFill>
        <p:spPr>
          <a:xfrm>
            <a:off x="3426750" y="3041775"/>
            <a:ext cx="4783974" cy="21017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ymbol Crop 1">
  <p:cSld name="CUSTOM_5">
    <p:bg>
      <p:bgPr>
        <a:solidFill>
          <a:srgbClr val="221F1F"/>
        </a:solidFill>
      </p:bgPr>
    </p:bg>
    <p:spTree>
      <p:nvGrpSpPr>
        <p:cNvPr id="68" name="Shape 68"/>
        <p:cNvGrpSpPr/>
        <p:nvPr/>
      </p:nvGrpSpPr>
      <p:grpSpPr>
        <a:xfrm>
          <a:off x="0" y="0"/>
          <a:ext cx="0" cy="0"/>
          <a:chOff x="0" y="0"/>
          <a:chExt cx="0" cy="0"/>
        </a:xfrm>
      </p:grpSpPr>
      <p:pic>
        <p:nvPicPr>
          <p:cNvPr id="69" name="Google Shape;69;p22"/>
          <p:cNvPicPr preferRelativeResize="0"/>
          <p:nvPr/>
        </p:nvPicPr>
        <p:blipFill rotWithShape="1">
          <a:blip r:embed="rId2">
            <a:alphaModFix/>
          </a:blip>
          <a:srcRect b="19686" l="0" r="9690" t="14756"/>
          <a:stretch/>
        </p:blipFill>
        <p:spPr>
          <a:xfrm>
            <a:off x="5236500" y="0"/>
            <a:ext cx="3907499" cy="51572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Crop 3">
  <p:cSld name="CUSTOM_4">
    <p:bg>
      <p:bgPr>
        <a:solidFill>
          <a:srgbClr val="221F1F"/>
        </a:solidFill>
      </p:bgPr>
    </p:bg>
    <p:spTree>
      <p:nvGrpSpPr>
        <p:cNvPr id="70" name="Shape 70"/>
        <p:cNvGrpSpPr/>
        <p:nvPr/>
      </p:nvGrpSpPr>
      <p:grpSpPr>
        <a:xfrm>
          <a:off x="0" y="0"/>
          <a:ext cx="0" cy="0"/>
          <a:chOff x="0" y="0"/>
          <a:chExt cx="0" cy="0"/>
        </a:xfrm>
      </p:grpSpPr>
      <p:pic>
        <p:nvPicPr>
          <p:cNvPr id="71" name="Google Shape;71;p23"/>
          <p:cNvPicPr preferRelativeResize="0"/>
          <p:nvPr/>
        </p:nvPicPr>
        <p:blipFill rotWithShape="1">
          <a:blip r:embed="rId2">
            <a:alphaModFix/>
          </a:blip>
          <a:srcRect b="-12999" l="-3034" r="32142" t="47443"/>
          <a:stretch/>
        </p:blipFill>
        <p:spPr>
          <a:xfrm>
            <a:off x="6076800" y="-6850"/>
            <a:ext cx="3067200" cy="51572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itleOnly">
  <p:cSld name="TITLE_ONLY">
    <p:bg>
      <p:bgPr>
        <a:solidFill>
          <a:srgbClr val="F5F5F1"/>
        </a:solidFill>
      </p:bgPr>
    </p:bg>
    <p:spTree>
      <p:nvGrpSpPr>
        <p:cNvPr id="72" name="Shape 72"/>
        <p:cNvGrpSpPr/>
        <p:nvPr/>
      </p:nvGrpSpPr>
      <p:grpSpPr>
        <a:xfrm>
          <a:off x="0" y="0"/>
          <a:ext cx="0" cy="0"/>
          <a:chOff x="0" y="0"/>
          <a:chExt cx="0" cy="0"/>
        </a:xfrm>
      </p:grpSpPr>
      <p:pic>
        <p:nvPicPr>
          <p:cNvPr id="73" name="Google Shape;73;p24"/>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ivider">
  <p:cSld name="CAPTION_ONLY">
    <p:bg>
      <p:bgPr>
        <a:solidFill>
          <a:srgbClr val="221F1F"/>
        </a:solidFill>
      </p:bgPr>
    </p:bg>
    <p:spTree>
      <p:nvGrpSpPr>
        <p:cNvPr id="74" name="Shape 7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type="blank">
  <p:cSld name="BLANK">
    <p:bg>
      <p:bgPr>
        <a:solidFill>
          <a:srgbClr val="000000"/>
        </a:solidFill>
      </p:bgPr>
    </p:bg>
    <p:spTree>
      <p:nvGrpSpPr>
        <p:cNvPr id="75" name="Shape 7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76" name="Shape 76"/>
        <p:cNvGrpSpPr/>
        <p:nvPr/>
      </p:nvGrpSpPr>
      <p:grpSpPr>
        <a:xfrm>
          <a:off x="0" y="0"/>
          <a:ext cx="0" cy="0"/>
          <a:chOff x="0" y="0"/>
          <a:chExt cx="0" cy="0"/>
        </a:xfrm>
      </p:grpSpPr>
      <p:sp>
        <p:nvSpPr>
          <p:cNvPr id="77" name="Google Shape;77;p27"/>
          <p:cNvSpPr txBox="1"/>
          <p:nvPr>
            <p:ph type="title"/>
          </p:nvPr>
        </p:nvSpPr>
        <p:spPr>
          <a:xfrm>
            <a:off x="311708" y="744574"/>
            <a:ext cx="8520600" cy="20526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3600"/>
              <a:buFont typeface="Helvetica Neue"/>
              <a:buNone/>
              <a:defRPr b="0" i="0" sz="52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9pPr>
          </a:lstStyle>
          <a:p/>
        </p:txBody>
      </p:sp>
      <p:sp>
        <p:nvSpPr>
          <p:cNvPr id="78" name="Google Shape;78;p27"/>
          <p:cNvSpPr txBox="1"/>
          <p:nvPr>
            <p:ph idx="1" type="body"/>
          </p:nvPr>
        </p:nvSpPr>
        <p:spPr>
          <a:xfrm>
            <a:off x="311699" y="2834125"/>
            <a:ext cx="8520600" cy="7926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585858"/>
              </a:buClr>
              <a:buSzPts val="3000"/>
              <a:buFont typeface="Helvetica Neue"/>
              <a:buNone/>
              <a:defRPr b="0" i="0" sz="2800" u="none" cap="none" strike="noStrike">
                <a:solidFill>
                  <a:srgbClr val="585858"/>
                </a:solidFill>
                <a:latin typeface="Helvetica Neue"/>
                <a:ea typeface="Helvetica Neue"/>
                <a:cs typeface="Helvetica Neue"/>
                <a:sym typeface="Helvetica Neue"/>
              </a:defRPr>
            </a:lvl1pPr>
            <a:lvl2pPr indent="-228600" lvl="1" marL="9144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2pPr>
            <a:lvl3pPr indent="-228600" lvl="2" marL="13716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3pPr>
            <a:lvl4pPr indent="-228600" lvl="3" marL="1828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4pPr>
            <a:lvl5pPr indent="-228600" lvl="4" marL="22860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5pPr>
            <a:lvl6pPr indent="-228600" lvl="5" marL="27432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6pPr>
            <a:lvl7pPr indent="-228600" lvl="6" marL="32004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7pPr>
            <a:lvl8pPr indent="-228600" lvl="7" marL="36576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8pPr>
            <a:lvl9pPr indent="-228600" lvl="8" marL="4114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9pPr>
          </a:lstStyle>
          <a:p/>
        </p:txBody>
      </p:sp>
      <p:sp>
        <p:nvSpPr>
          <p:cNvPr id="79" name="Google Shape;79;p27"/>
          <p:cNvSpPr txBox="1"/>
          <p:nvPr>
            <p:ph idx="12" type="sldNum"/>
          </p:nvPr>
        </p:nvSpPr>
        <p:spPr>
          <a:xfrm>
            <a:off x="4419600" y="4608064"/>
            <a:ext cx="21336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80" name="Shape 80"/>
        <p:cNvGrpSpPr/>
        <p:nvPr/>
      </p:nvGrpSpPr>
      <p:grpSpPr>
        <a:xfrm>
          <a:off x="0" y="0"/>
          <a:ext cx="0" cy="0"/>
          <a:chOff x="0" y="0"/>
          <a:chExt cx="0" cy="0"/>
        </a:xfrm>
      </p:grpSpPr>
      <p:sp>
        <p:nvSpPr>
          <p:cNvPr id="81" name="Google Shape;81;p28"/>
          <p:cNvSpPr txBox="1"/>
          <p:nvPr>
            <p:ph type="title"/>
          </p:nvPr>
        </p:nvSpPr>
        <p:spPr>
          <a:xfrm>
            <a:off x="311699"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9pPr>
          </a:lstStyle>
          <a:p/>
        </p:txBody>
      </p:sp>
      <p:sp>
        <p:nvSpPr>
          <p:cNvPr id="82" name="Google Shape;82;p28"/>
          <p:cNvSpPr txBox="1"/>
          <p:nvPr>
            <p:ph idx="1" type="body"/>
          </p:nvPr>
        </p:nvSpPr>
        <p:spPr>
          <a:xfrm>
            <a:off x="311699"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600"/>
              </a:spcBef>
              <a:spcAft>
                <a:spcPts val="0"/>
              </a:spcAft>
              <a:buClr>
                <a:srgbClr val="585858"/>
              </a:buClr>
              <a:buSzPts val="3000"/>
              <a:buFont typeface="Helvetica Neue"/>
              <a:buNone/>
              <a:defRPr b="0" i="0" sz="1800" u="none" cap="none" strike="noStrike">
                <a:solidFill>
                  <a:srgbClr val="585858"/>
                </a:solidFill>
                <a:latin typeface="Helvetica Neue"/>
                <a:ea typeface="Helvetica Neue"/>
                <a:cs typeface="Helvetica Neue"/>
                <a:sym typeface="Helvetica Neue"/>
              </a:defRPr>
            </a:lvl1pPr>
            <a:lvl2pPr indent="-228600" lvl="1" marL="9144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2pPr>
            <a:lvl3pPr indent="-228600" lvl="2" marL="13716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3pPr>
            <a:lvl4pPr indent="-228600" lvl="3" marL="1828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4pPr>
            <a:lvl5pPr indent="-228600" lvl="4" marL="22860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5pPr>
            <a:lvl6pPr indent="-228600" lvl="5" marL="27432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6pPr>
            <a:lvl7pPr indent="-228600" lvl="6" marL="32004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7pPr>
            <a:lvl8pPr indent="-228600" lvl="7" marL="36576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8pPr>
            <a:lvl9pPr indent="-228600" lvl="8" marL="4114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9pPr>
          </a:lstStyle>
          <a:p/>
        </p:txBody>
      </p:sp>
      <p:sp>
        <p:nvSpPr>
          <p:cNvPr id="83" name="Google Shape;83;p28"/>
          <p:cNvSpPr txBox="1"/>
          <p:nvPr>
            <p:ph idx="12" type="sldNum"/>
          </p:nvPr>
        </p:nvSpPr>
        <p:spPr>
          <a:xfrm>
            <a:off x="4419600" y="4608064"/>
            <a:ext cx="21336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showMasterSp="0">
  <p:cSld name="Title and body 2">
    <p:spTree>
      <p:nvGrpSpPr>
        <p:cNvPr id="84" name="Shape 84"/>
        <p:cNvGrpSpPr/>
        <p:nvPr/>
      </p:nvGrpSpPr>
      <p:grpSpPr>
        <a:xfrm>
          <a:off x="0" y="0"/>
          <a:ext cx="0" cy="0"/>
          <a:chOff x="0" y="0"/>
          <a:chExt cx="0" cy="0"/>
        </a:xfrm>
      </p:grpSpPr>
      <p:sp>
        <p:nvSpPr>
          <p:cNvPr id="85" name="Google Shape;85;p29"/>
          <p:cNvSpPr txBox="1"/>
          <p:nvPr>
            <p:ph type="title"/>
          </p:nvPr>
        </p:nvSpPr>
        <p:spPr>
          <a:xfrm>
            <a:off x="311699"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600"/>
              <a:buNone/>
              <a:defRPr b="0" i="0" sz="2800" u="none" cap="none" strike="noStrike">
                <a:solidFill>
                  <a:srgbClr val="000000"/>
                </a:solidFill>
              </a:defRPr>
            </a:lvl1pPr>
            <a:lvl2pPr indent="0" lvl="1" marL="0" marR="0" rtl="0" algn="l">
              <a:lnSpc>
                <a:spcPct val="100000"/>
              </a:lnSpc>
              <a:spcBef>
                <a:spcPts val="0"/>
              </a:spcBef>
              <a:spcAft>
                <a:spcPts val="0"/>
              </a:spcAft>
              <a:buClr>
                <a:srgbClr val="000000"/>
              </a:buClr>
              <a:buSzPts val="3600"/>
              <a:buNone/>
              <a:defRPr b="0" i="0" sz="2800" u="none" cap="none" strike="noStrike">
                <a:solidFill>
                  <a:srgbClr val="000000"/>
                </a:solidFill>
              </a:defRPr>
            </a:lvl2pPr>
            <a:lvl3pPr indent="0" lvl="2" marL="0" marR="0" rtl="0" algn="l">
              <a:lnSpc>
                <a:spcPct val="100000"/>
              </a:lnSpc>
              <a:spcBef>
                <a:spcPts val="0"/>
              </a:spcBef>
              <a:spcAft>
                <a:spcPts val="0"/>
              </a:spcAft>
              <a:buClr>
                <a:srgbClr val="000000"/>
              </a:buClr>
              <a:buSzPts val="3600"/>
              <a:buNone/>
              <a:defRPr b="0" i="0" sz="2800" u="none" cap="none" strike="noStrike">
                <a:solidFill>
                  <a:srgbClr val="000000"/>
                </a:solidFill>
              </a:defRPr>
            </a:lvl3pPr>
            <a:lvl4pPr indent="0" lvl="3" marL="0" marR="0" rtl="0" algn="l">
              <a:lnSpc>
                <a:spcPct val="100000"/>
              </a:lnSpc>
              <a:spcBef>
                <a:spcPts val="0"/>
              </a:spcBef>
              <a:spcAft>
                <a:spcPts val="0"/>
              </a:spcAft>
              <a:buClr>
                <a:srgbClr val="000000"/>
              </a:buClr>
              <a:buSzPts val="3600"/>
              <a:buNone/>
              <a:defRPr b="0" i="0" sz="2800" u="none" cap="none" strike="noStrike">
                <a:solidFill>
                  <a:srgbClr val="000000"/>
                </a:solidFill>
              </a:defRPr>
            </a:lvl4pPr>
            <a:lvl5pPr indent="0" lvl="4" marL="0" marR="0" rtl="0" algn="l">
              <a:lnSpc>
                <a:spcPct val="100000"/>
              </a:lnSpc>
              <a:spcBef>
                <a:spcPts val="0"/>
              </a:spcBef>
              <a:spcAft>
                <a:spcPts val="0"/>
              </a:spcAft>
              <a:buClr>
                <a:srgbClr val="000000"/>
              </a:buClr>
              <a:buSzPts val="3600"/>
              <a:buNone/>
              <a:defRPr b="0" i="0" sz="2800" u="none" cap="none" strike="noStrike">
                <a:solidFill>
                  <a:srgbClr val="000000"/>
                </a:solidFill>
              </a:defRPr>
            </a:lvl5pPr>
            <a:lvl6pPr indent="0" lvl="5" marL="0" marR="0" rtl="0" algn="l">
              <a:lnSpc>
                <a:spcPct val="100000"/>
              </a:lnSpc>
              <a:spcBef>
                <a:spcPts val="0"/>
              </a:spcBef>
              <a:spcAft>
                <a:spcPts val="0"/>
              </a:spcAft>
              <a:buClr>
                <a:srgbClr val="000000"/>
              </a:buClr>
              <a:buSzPts val="3600"/>
              <a:buNone/>
              <a:defRPr b="0" i="0" sz="2800" u="none" cap="none" strike="noStrike">
                <a:solidFill>
                  <a:srgbClr val="000000"/>
                </a:solidFill>
              </a:defRPr>
            </a:lvl6pPr>
            <a:lvl7pPr indent="0" lvl="6" marL="0" marR="0" rtl="0" algn="l">
              <a:lnSpc>
                <a:spcPct val="100000"/>
              </a:lnSpc>
              <a:spcBef>
                <a:spcPts val="0"/>
              </a:spcBef>
              <a:spcAft>
                <a:spcPts val="0"/>
              </a:spcAft>
              <a:buClr>
                <a:srgbClr val="000000"/>
              </a:buClr>
              <a:buSzPts val="3600"/>
              <a:buNone/>
              <a:defRPr b="0" i="0" sz="2800" u="none" cap="none" strike="noStrike">
                <a:solidFill>
                  <a:srgbClr val="000000"/>
                </a:solidFill>
              </a:defRPr>
            </a:lvl7pPr>
            <a:lvl8pPr indent="0" lvl="7" marL="0" marR="0" rtl="0" algn="l">
              <a:lnSpc>
                <a:spcPct val="100000"/>
              </a:lnSpc>
              <a:spcBef>
                <a:spcPts val="0"/>
              </a:spcBef>
              <a:spcAft>
                <a:spcPts val="0"/>
              </a:spcAft>
              <a:buClr>
                <a:srgbClr val="000000"/>
              </a:buClr>
              <a:buSzPts val="3600"/>
              <a:buNone/>
              <a:defRPr b="0" i="0" sz="2800" u="none" cap="none" strike="noStrike">
                <a:solidFill>
                  <a:srgbClr val="000000"/>
                </a:solidFill>
              </a:defRPr>
            </a:lvl8pPr>
            <a:lvl9pPr indent="0" lvl="8" marL="0" marR="0" rtl="0" algn="l">
              <a:lnSpc>
                <a:spcPct val="100000"/>
              </a:lnSpc>
              <a:spcBef>
                <a:spcPts val="0"/>
              </a:spcBef>
              <a:spcAft>
                <a:spcPts val="0"/>
              </a:spcAft>
              <a:buClr>
                <a:srgbClr val="000000"/>
              </a:buClr>
              <a:buSzPts val="3600"/>
              <a:buNone/>
              <a:defRPr b="0" i="0" sz="2800" u="none" cap="none" strike="noStrike">
                <a:solidFill>
                  <a:srgbClr val="000000"/>
                </a:solidFill>
              </a:defRPr>
            </a:lvl9pPr>
          </a:lstStyle>
          <a:p/>
        </p:txBody>
      </p:sp>
      <p:sp>
        <p:nvSpPr>
          <p:cNvPr id="86" name="Google Shape;86;p29"/>
          <p:cNvSpPr txBox="1"/>
          <p:nvPr>
            <p:ph idx="1" type="body"/>
          </p:nvPr>
        </p:nvSpPr>
        <p:spPr>
          <a:xfrm>
            <a:off x="311699"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600"/>
              </a:spcBef>
              <a:spcAft>
                <a:spcPts val="0"/>
              </a:spcAft>
              <a:buClr>
                <a:srgbClr val="585858"/>
              </a:buClr>
              <a:buSzPts val="3000"/>
              <a:buNone/>
              <a:defRPr b="0" i="0" sz="1800" u="none" cap="none" strike="noStrike">
                <a:solidFill>
                  <a:srgbClr val="585858"/>
                </a:solidFill>
              </a:defRPr>
            </a:lvl1pPr>
            <a:lvl2pPr indent="-228600" lvl="1" marL="914400" marR="0" rtl="0" algn="l">
              <a:lnSpc>
                <a:spcPct val="115000"/>
              </a:lnSpc>
              <a:spcBef>
                <a:spcPts val="1600"/>
              </a:spcBef>
              <a:spcAft>
                <a:spcPts val="0"/>
              </a:spcAft>
              <a:buClr>
                <a:srgbClr val="585858"/>
              </a:buClr>
              <a:buSzPts val="2400"/>
              <a:buNone/>
              <a:defRPr b="0" i="0" sz="1800" u="none" cap="none" strike="noStrike">
                <a:solidFill>
                  <a:srgbClr val="585858"/>
                </a:solidFill>
              </a:defRPr>
            </a:lvl2pPr>
            <a:lvl3pPr indent="-228600" lvl="2" marL="1371600" marR="0" rtl="0" algn="l">
              <a:lnSpc>
                <a:spcPct val="115000"/>
              </a:lnSpc>
              <a:spcBef>
                <a:spcPts val="1600"/>
              </a:spcBef>
              <a:spcAft>
                <a:spcPts val="0"/>
              </a:spcAft>
              <a:buClr>
                <a:srgbClr val="585858"/>
              </a:buClr>
              <a:buSzPts val="2400"/>
              <a:buNone/>
              <a:defRPr b="0" i="0" sz="1800" u="none" cap="none" strike="noStrike">
                <a:solidFill>
                  <a:srgbClr val="585858"/>
                </a:solidFill>
              </a:defRPr>
            </a:lvl3pPr>
            <a:lvl4pPr indent="-228600" lvl="3" marL="1828800" marR="0" rtl="0" algn="l">
              <a:lnSpc>
                <a:spcPct val="115000"/>
              </a:lnSpc>
              <a:spcBef>
                <a:spcPts val="1600"/>
              </a:spcBef>
              <a:spcAft>
                <a:spcPts val="0"/>
              </a:spcAft>
              <a:buClr>
                <a:srgbClr val="585858"/>
              </a:buClr>
              <a:buSzPts val="1800"/>
              <a:buNone/>
              <a:defRPr b="0" i="0" sz="1800" u="none" cap="none" strike="noStrike">
                <a:solidFill>
                  <a:srgbClr val="585858"/>
                </a:solidFill>
              </a:defRPr>
            </a:lvl4pPr>
            <a:lvl5pPr indent="-228600" lvl="4" marL="2286000" marR="0" rtl="0" algn="l">
              <a:lnSpc>
                <a:spcPct val="115000"/>
              </a:lnSpc>
              <a:spcBef>
                <a:spcPts val="1600"/>
              </a:spcBef>
              <a:spcAft>
                <a:spcPts val="0"/>
              </a:spcAft>
              <a:buClr>
                <a:srgbClr val="585858"/>
              </a:buClr>
              <a:buSzPts val="1800"/>
              <a:buNone/>
              <a:defRPr b="0" i="0" sz="1800" u="none" cap="none" strike="noStrike">
                <a:solidFill>
                  <a:srgbClr val="585858"/>
                </a:solidFill>
              </a:defRPr>
            </a:lvl5pPr>
            <a:lvl6pPr indent="-228600" lvl="5" marL="2743200" marR="0" rtl="0" algn="l">
              <a:lnSpc>
                <a:spcPct val="115000"/>
              </a:lnSpc>
              <a:spcBef>
                <a:spcPts val="1600"/>
              </a:spcBef>
              <a:spcAft>
                <a:spcPts val="0"/>
              </a:spcAft>
              <a:buClr>
                <a:srgbClr val="585858"/>
              </a:buClr>
              <a:buSzPts val="1800"/>
              <a:buNone/>
              <a:defRPr b="0" i="0" sz="1800" u="none" cap="none" strike="noStrike">
                <a:solidFill>
                  <a:srgbClr val="585858"/>
                </a:solidFill>
              </a:defRPr>
            </a:lvl6pPr>
            <a:lvl7pPr indent="-228600" lvl="6" marL="3200400" marR="0" rtl="0" algn="l">
              <a:lnSpc>
                <a:spcPct val="115000"/>
              </a:lnSpc>
              <a:spcBef>
                <a:spcPts val="1600"/>
              </a:spcBef>
              <a:spcAft>
                <a:spcPts val="0"/>
              </a:spcAft>
              <a:buClr>
                <a:srgbClr val="585858"/>
              </a:buClr>
              <a:buSzPts val="1800"/>
              <a:buNone/>
              <a:defRPr b="0" i="0" sz="1800" u="none" cap="none" strike="noStrike">
                <a:solidFill>
                  <a:srgbClr val="585858"/>
                </a:solidFill>
              </a:defRPr>
            </a:lvl7pPr>
            <a:lvl8pPr indent="-228600" lvl="7" marL="3657600" marR="0" rtl="0" algn="l">
              <a:lnSpc>
                <a:spcPct val="115000"/>
              </a:lnSpc>
              <a:spcBef>
                <a:spcPts val="1600"/>
              </a:spcBef>
              <a:spcAft>
                <a:spcPts val="0"/>
              </a:spcAft>
              <a:buClr>
                <a:srgbClr val="585858"/>
              </a:buClr>
              <a:buSzPts val="1800"/>
              <a:buNone/>
              <a:defRPr b="0" i="0" sz="1800" u="none" cap="none" strike="noStrike">
                <a:solidFill>
                  <a:srgbClr val="585858"/>
                </a:solidFill>
              </a:defRPr>
            </a:lvl8pPr>
            <a:lvl9pPr indent="-228600" lvl="8" marL="4114800" marR="0" rtl="0" algn="l">
              <a:lnSpc>
                <a:spcPct val="115000"/>
              </a:lnSpc>
              <a:spcBef>
                <a:spcPts val="1600"/>
              </a:spcBef>
              <a:spcAft>
                <a:spcPts val="0"/>
              </a:spcAft>
              <a:buClr>
                <a:srgbClr val="585858"/>
              </a:buClr>
              <a:buSzPts val="1800"/>
              <a:buNone/>
              <a:defRPr b="0" i="0" sz="1800" u="none" cap="none" strike="noStrike">
                <a:solidFill>
                  <a:srgbClr val="585858"/>
                </a:solidFill>
              </a:defRPr>
            </a:lvl9pPr>
          </a:lstStyle>
          <a:p/>
        </p:txBody>
      </p:sp>
      <p:sp>
        <p:nvSpPr>
          <p:cNvPr id="87" name="Google Shape;87;p29"/>
          <p:cNvSpPr txBox="1"/>
          <p:nvPr>
            <p:ph idx="12" type="sldNum"/>
          </p:nvPr>
        </p:nvSpPr>
        <p:spPr>
          <a:xfrm>
            <a:off x="8684344" y="4700818"/>
            <a:ext cx="3369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 and body 3">
    <p:spTree>
      <p:nvGrpSpPr>
        <p:cNvPr id="88" name="Shape 88"/>
        <p:cNvGrpSpPr/>
        <p:nvPr/>
      </p:nvGrpSpPr>
      <p:grpSpPr>
        <a:xfrm>
          <a:off x="0" y="0"/>
          <a:ext cx="0" cy="0"/>
          <a:chOff x="0" y="0"/>
          <a:chExt cx="0" cy="0"/>
        </a:xfrm>
      </p:grpSpPr>
      <p:sp>
        <p:nvSpPr>
          <p:cNvPr id="89" name="Google Shape;89;p30"/>
          <p:cNvSpPr txBox="1"/>
          <p:nvPr>
            <p:ph type="title"/>
          </p:nvPr>
        </p:nvSpPr>
        <p:spPr>
          <a:xfrm>
            <a:off x="311699" y="445025"/>
            <a:ext cx="8520600" cy="572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3600"/>
              <a:buFont typeface="Helvetica Neue"/>
              <a:buNone/>
              <a:defRPr b="0" i="0" sz="2800" u="none" cap="none" strike="noStrike">
                <a:solidFill>
                  <a:srgbClr val="000000"/>
                </a:solidFill>
                <a:latin typeface="Helvetica Neue"/>
                <a:ea typeface="Helvetica Neue"/>
                <a:cs typeface="Helvetica Neue"/>
                <a:sym typeface="Helvetica Neue"/>
              </a:defRPr>
            </a:lvl9pPr>
          </a:lstStyle>
          <a:p/>
        </p:txBody>
      </p:sp>
      <p:sp>
        <p:nvSpPr>
          <p:cNvPr id="90" name="Google Shape;90;p30"/>
          <p:cNvSpPr txBox="1"/>
          <p:nvPr>
            <p:ph idx="1" type="body"/>
          </p:nvPr>
        </p:nvSpPr>
        <p:spPr>
          <a:xfrm>
            <a:off x="311699" y="1152475"/>
            <a:ext cx="8520600" cy="34164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5000"/>
              </a:lnSpc>
              <a:spcBef>
                <a:spcPts val="1600"/>
              </a:spcBef>
              <a:spcAft>
                <a:spcPts val="0"/>
              </a:spcAft>
              <a:buClr>
                <a:srgbClr val="585858"/>
              </a:buClr>
              <a:buSzPts val="3000"/>
              <a:buFont typeface="Helvetica Neue"/>
              <a:buNone/>
              <a:defRPr b="0" i="0" sz="1800" u="none" cap="none" strike="noStrike">
                <a:solidFill>
                  <a:srgbClr val="585858"/>
                </a:solidFill>
                <a:latin typeface="Helvetica Neue"/>
                <a:ea typeface="Helvetica Neue"/>
                <a:cs typeface="Helvetica Neue"/>
                <a:sym typeface="Helvetica Neue"/>
              </a:defRPr>
            </a:lvl1pPr>
            <a:lvl2pPr indent="-228600" lvl="1" marL="9144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2pPr>
            <a:lvl3pPr indent="-228600" lvl="2" marL="1371600" marR="0" rtl="0" algn="l">
              <a:lnSpc>
                <a:spcPct val="115000"/>
              </a:lnSpc>
              <a:spcBef>
                <a:spcPts val="1600"/>
              </a:spcBef>
              <a:spcAft>
                <a:spcPts val="0"/>
              </a:spcAft>
              <a:buClr>
                <a:srgbClr val="585858"/>
              </a:buClr>
              <a:buSzPts val="2400"/>
              <a:buFont typeface="Helvetica Neue"/>
              <a:buNone/>
              <a:defRPr b="0" i="0" sz="1800" u="none" cap="none" strike="noStrike">
                <a:solidFill>
                  <a:srgbClr val="585858"/>
                </a:solidFill>
                <a:latin typeface="Helvetica Neue"/>
                <a:ea typeface="Helvetica Neue"/>
                <a:cs typeface="Helvetica Neue"/>
                <a:sym typeface="Helvetica Neue"/>
              </a:defRPr>
            </a:lvl3pPr>
            <a:lvl4pPr indent="-228600" lvl="3" marL="1828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4pPr>
            <a:lvl5pPr indent="-228600" lvl="4" marL="22860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5pPr>
            <a:lvl6pPr indent="-228600" lvl="5" marL="27432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6pPr>
            <a:lvl7pPr indent="-228600" lvl="6" marL="32004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7pPr>
            <a:lvl8pPr indent="-228600" lvl="7" marL="36576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8pPr>
            <a:lvl9pPr indent="-228600" lvl="8" marL="4114800" marR="0" rtl="0" algn="l">
              <a:lnSpc>
                <a:spcPct val="115000"/>
              </a:lnSpc>
              <a:spcBef>
                <a:spcPts val="1600"/>
              </a:spcBef>
              <a:spcAft>
                <a:spcPts val="0"/>
              </a:spcAft>
              <a:buClr>
                <a:srgbClr val="585858"/>
              </a:buClr>
              <a:buSzPts val="1800"/>
              <a:buFont typeface="Helvetica Neue"/>
              <a:buNone/>
              <a:defRPr b="0" i="0" sz="1800" u="none" cap="none" strike="noStrike">
                <a:solidFill>
                  <a:srgbClr val="585858"/>
                </a:solidFill>
                <a:latin typeface="Helvetica Neue"/>
                <a:ea typeface="Helvetica Neue"/>
                <a:cs typeface="Helvetica Neue"/>
                <a:sym typeface="Helvetica Neue"/>
              </a:defRPr>
            </a:lvl9pPr>
          </a:lstStyle>
          <a:p/>
        </p:txBody>
      </p:sp>
      <p:sp>
        <p:nvSpPr>
          <p:cNvPr id="91" name="Google Shape;91;p30"/>
          <p:cNvSpPr txBox="1"/>
          <p:nvPr>
            <p:ph idx="12" type="sldNum"/>
          </p:nvPr>
        </p:nvSpPr>
        <p:spPr>
          <a:xfrm>
            <a:off x="4419600" y="4608064"/>
            <a:ext cx="21336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3">
    <p:spTree>
      <p:nvGrpSpPr>
        <p:cNvPr id="92" name="Shape 92"/>
        <p:cNvGrpSpPr/>
        <p:nvPr/>
      </p:nvGrpSpPr>
      <p:grpSpPr>
        <a:xfrm>
          <a:off x="0" y="0"/>
          <a:ext cx="0" cy="0"/>
          <a:chOff x="0" y="0"/>
          <a:chExt cx="0" cy="0"/>
        </a:xfrm>
      </p:grpSpPr>
      <p:sp>
        <p:nvSpPr>
          <p:cNvPr id="93" name="Google Shape;93;p31"/>
          <p:cNvSpPr txBox="1"/>
          <p:nvPr>
            <p:ph type="title"/>
          </p:nvPr>
        </p:nvSpPr>
        <p:spPr>
          <a:xfrm>
            <a:off x="311708" y="744574"/>
            <a:ext cx="8520600" cy="20526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3600"/>
              <a:buNone/>
              <a:defRPr b="0" i="0" sz="5200" u="none" cap="none" strike="noStrike">
                <a:solidFill>
                  <a:srgbClr val="000000"/>
                </a:solidFill>
              </a:defRPr>
            </a:lvl1pPr>
            <a:lvl2pPr indent="0" lvl="1" marL="0" marR="0" rtl="0" algn="l">
              <a:lnSpc>
                <a:spcPct val="100000"/>
              </a:lnSpc>
              <a:spcBef>
                <a:spcPts val="0"/>
              </a:spcBef>
              <a:spcAft>
                <a:spcPts val="0"/>
              </a:spcAft>
              <a:buClr>
                <a:srgbClr val="000000"/>
              </a:buClr>
              <a:buSzPts val="3600"/>
              <a:buNone/>
              <a:defRPr b="0" i="0" sz="2800" u="none" cap="none" strike="noStrike">
                <a:solidFill>
                  <a:srgbClr val="000000"/>
                </a:solidFill>
              </a:defRPr>
            </a:lvl2pPr>
            <a:lvl3pPr indent="0" lvl="2" marL="0" marR="0" rtl="0" algn="l">
              <a:lnSpc>
                <a:spcPct val="100000"/>
              </a:lnSpc>
              <a:spcBef>
                <a:spcPts val="0"/>
              </a:spcBef>
              <a:spcAft>
                <a:spcPts val="0"/>
              </a:spcAft>
              <a:buClr>
                <a:srgbClr val="000000"/>
              </a:buClr>
              <a:buSzPts val="3600"/>
              <a:buNone/>
              <a:defRPr b="0" i="0" sz="2800" u="none" cap="none" strike="noStrike">
                <a:solidFill>
                  <a:srgbClr val="000000"/>
                </a:solidFill>
              </a:defRPr>
            </a:lvl3pPr>
            <a:lvl4pPr indent="0" lvl="3" marL="0" marR="0" rtl="0" algn="l">
              <a:lnSpc>
                <a:spcPct val="100000"/>
              </a:lnSpc>
              <a:spcBef>
                <a:spcPts val="0"/>
              </a:spcBef>
              <a:spcAft>
                <a:spcPts val="0"/>
              </a:spcAft>
              <a:buClr>
                <a:srgbClr val="000000"/>
              </a:buClr>
              <a:buSzPts val="3600"/>
              <a:buNone/>
              <a:defRPr b="0" i="0" sz="2800" u="none" cap="none" strike="noStrike">
                <a:solidFill>
                  <a:srgbClr val="000000"/>
                </a:solidFill>
              </a:defRPr>
            </a:lvl4pPr>
            <a:lvl5pPr indent="0" lvl="4" marL="0" marR="0" rtl="0" algn="l">
              <a:lnSpc>
                <a:spcPct val="100000"/>
              </a:lnSpc>
              <a:spcBef>
                <a:spcPts val="0"/>
              </a:spcBef>
              <a:spcAft>
                <a:spcPts val="0"/>
              </a:spcAft>
              <a:buClr>
                <a:srgbClr val="000000"/>
              </a:buClr>
              <a:buSzPts val="3600"/>
              <a:buNone/>
              <a:defRPr b="0" i="0" sz="2800" u="none" cap="none" strike="noStrike">
                <a:solidFill>
                  <a:srgbClr val="000000"/>
                </a:solidFill>
              </a:defRPr>
            </a:lvl5pPr>
            <a:lvl6pPr indent="0" lvl="5" marL="0" marR="0" rtl="0" algn="l">
              <a:lnSpc>
                <a:spcPct val="100000"/>
              </a:lnSpc>
              <a:spcBef>
                <a:spcPts val="0"/>
              </a:spcBef>
              <a:spcAft>
                <a:spcPts val="0"/>
              </a:spcAft>
              <a:buClr>
                <a:srgbClr val="000000"/>
              </a:buClr>
              <a:buSzPts val="3600"/>
              <a:buNone/>
              <a:defRPr b="0" i="0" sz="2800" u="none" cap="none" strike="noStrike">
                <a:solidFill>
                  <a:srgbClr val="000000"/>
                </a:solidFill>
              </a:defRPr>
            </a:lvl6pPr>
            <a:lvl7pPr indent="0" lvl="6" marL="0" marR="0" rtl="0" algn="l">
              <a:lnSpc>
                <a:spcPct val="100000"/>
              </a:lnSpc>
              <a:spcBef>
                <a:spcPts val="0"/>
              </a:spcBef>
              <a:spcAft>
                <a:spcPts val="0"/>
              </a:spcAft>
              <a:buClr>
                <a:srgbClr val="000000"/>
              </a:buClr>
              <a:buSzPts val="3600"/>
              <a:buNone/>
              <a:defRPr b="0" i="0" sz="2800" u="none" cap="none" strike="noStrike">
                <a:solidFill>
                  <a:srgbClr val="000000"/>
                </a:solidFill>
              </a:defRPr>
            </a:lvl7pPr>
            <a:lvl8pPr indent="0" lvl="7" marL="0" marR="0" rtl="0" algn="l">
              <a:lnSpc>
                <a:spcPct val="100000"/>
              </a:lnSpc>
              <a:spcBef>
                <a:spcPts val="0"/>
              </a:spcBef>
              <a:spcAft>
                <a:spcPts val="0"/>
              </a:spcAft>
              <a:buClr>
                <a:srgbClr val="000000"/>
              </a:buClr>
              <a:buSzPts val="3600"/>
              <a:buNone/>
              <a:defRPr b="0" i="0" sz="2800" u="none" cap="none" strike="noStrike">
                <a:solidFill>
                  <a:srgbClr val="000000"/>
                </a:solidFill>
              </a:defRPr>
            </a:lvl8pPr>
            <a:lvl9pPr indent="0" lvl="8" marL="0" marR="0" rtl="0" algn="l">
              <a:lnSpc>
                <a:spcPct val="100000"/>
              </a:lnSpc>
              <a:spcBef>
                <a:spcPts val="0"/>
              </a:spcBef>
              <a:spcAft>
                <a:spcPts val="0"/>
              </a:spcAft>
              <a:buClr>
                <a:srgbClr val="000000"/>
              </a:buClr>
              <a:buSzPts val="3600"/>
              <a:buNone/>
              <a:defRPr b="0" i="0" sz="2800" u="none" cap="none" strike="noStrike">
                <a:solidFill>
                  <a:srgbClr val="000000"/>
                </a:solidFill>
              </a:defRPr>
            </a:lvl9pPr>
          </a:lstStyle>
          <a:p/>
        </p:txBody>
      </p:sp>
      <p:sp>
        <p:nvSpPr>
          <p:cNvPr id="94" name="Google Shape;94;p31"/>
          <p:cNvSpPr txBox="1"/>
          <p:nvPr>
            <p:ph idx="1" type="body"/>
          </p:nvPr>
        </p:nvSpPr>
        <p:spPr>
          <a:xfrm>
            <a:off x="311699" y="2834125"/>
            <a:ext cx="8520600" cy="7926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585858"/>
              </a:buClr>
              <a:buSzPts val="3000"/>
              <a:buNone/>
              <a:defRPr b="0" i="0" sz="2800" u="none" cap="none" strike="noStrike">
                <a:solidFill>
                  <a:srgbClr val="585858"/>
                </a:solidFill>
              </a:defRPr>
            </a:lvl1pPr>
            <a:lvl2pPr indent="-228600" lvl="1" marL="914400" marR="0" rtl="0" algn="l">
              <a:lnSpc>
                <a:spcPct val="115000"/>
              </a:lnSpc>
              <a:spcBef>
                <a:spcPts val="1600"/>
              </a:spcBef>
              <a:spcAft>
                <a:spcPts val="0"/>
              </a:spcAft>
              <a:buClr>
                <a:srgbClr val="585858"/>
              </a:buClr>
              <a:buSzPts val="2400"/>
              <a:buNone/>
              <a:defRPr b="0" i="0" sz="1800" u="none" cap="none" strike="noStrike">
                <a:solidFill>
                  <a:srgbClr val="585858"/>
                </a:solidFill>
              </a:defRPr>
            </a:lvl2pPr>
            <a:lvl3pPr indent="-228600" lvl="2" marL="1371600" marR="0" rtl="0" algn="l">
              <a:lnSpc>
                <a:spcPct val="115000"/>
              </a:lnSpc>
              <a:spcBef>
                <a:spcPts val="1600"/>
              </a:spcBef>
              <a:spcAft>
                <a:spcPts val="0"/>
              </a:spcAft>
              <a:buClr>
                <a:srgbClr val="585858"/>
              </a:buClr>
              <a:buSzPts val="2400"/>
              <a:buNone/>
              <a:defRPr b="0" i="0" sz="1800" u="none" cap="none" strike="noStrike">
                <a:solidFill>
                  <a:srgbClr val="585858"/>
                </a:solidFill>
              </a:defRPr>
            </a:lvl3pPr>
            <a:lvl4pPr indent="-228600" lvl="3" marL="1828800" marR="0" rtl="0" algn="l">
              <a:lnSpc>
                <a:spcPct val="115000"/>
              </a:lnSpc>
              <a:spcBef>
                <a:spcPts val="1600"/>
              </a:spcBef>
              <a:spcAft>
                <a:spcPts val="0"/>
              </a:spcAft>
              <a:buClr>
                <a:srgbClr val="585858"/>
              </a:buClr>
              <a:buSzPts val="1800"/>
              <a:buNone/>
              <a:defRPr b="0" i="0" sz="1800" u="none" cap="none" strike="noStrike">
                <a:solidFill>
                  <a:srgbClr val="585858"/>
                </a:solidFill>
              </a:defRPr>
            </a:lvl4pPr>
            <a:lvl5pPr indent="-228600" lvl="4" marL="2286000" marR="0" rtl="0" algn="l">
              <a:lnSpc>
                <a:spcPct val="115000"/>
              </a:lnSpc>
              <a:spcBef>
                <a:spcPts val="1600"/>
              </a:spcBef>
              <a:spcAft>
                <a:spcPts val="0"/>
              </a:spcAft>
              <a:buClr>
                <a:srgbClr val="585858"/>
              </a:buClr>
              <a:buSzPts val="1800"/>
              <a:buNone/>
              <a:defRPr b="0" i="0" sz="1800" u="none" cap="none" strike="noStrike">
                <a:solidFill>
                  <a:srgbClr val="585858"/>
                </a:solidFill>
              </a:defRPr>
            </a:lvl5pPr>
            <a:lvl6pPr indent="-228600" lvl="5" marL="2743200" marR="0" rtl="0" algn="l">
              <a:lnSpc>
                <a:spcPct val="115000"/>
              </a:lnSpc>
              <a:spcBef>
                <a:spcPts val="1600"/>
              </a:spcBef>
              <a:spcAft>
                <a:spcPts val="0"/>
              </a:spcAft>
              <a:buClr>
                <a:srgbClr val="585858"/>
              </a:buClr>
              <a:buSzPts val="1800"/>
              <a:buNone/>
              <a:defRPr b="0" i="0" sz="1800" u="none" cap="none" strike="noStrike">
                <a:solidFill>
                  <a:srgbClr val="585858"/>
                </a:solidFill>
              </a:defRPr>
            </a:lvl6pPr>
            <a:lvl7pPr indent="-228600" lvl="6" marL="3200400" marR="0" rtl="0" algn="l">
              <a:lnSpc>
                <a:spcPct val="115000"/>
              </a:lnSpc>
              <a:spcBef>
                <a:spcPts val="1600"/>
              </a:spcBef>
              <a:spcAft>
                <a:spcPts val="0"/>
              </a:spcAft>
              <a:buClr>
                <a:srgbClr val="585858"/>
              </a:buClr>
              <a:buSzPts val="1800"/>
              <a:buNone/>
              <a:defRPr b="0" i="0" sz="1800" u="none" cap="none" strike="noStrike">
                <a:solidFill>
                  <a:srgbClr val="585858"/>
                </a:solidFill>
              </a:defRPr>
            </a:lvl7pPr>
            <a:lvl8pPr indent="-228600" lvl="7" marL="3657600" marR="0" rtl="0" algn="l">
              <a:lnSpc>
                <a:spcPct val="115000"/>
              </a:lnSpc>
              <a:spcBef>
                <a:spcPts val="1600"/>
              </a:spcBef>
              <a:spcAft>
                <a:spcPts val="0"/>
              </a:spcAft>
              <a:buClr>
                <a:srgbClr val="585858"/>
              </a:buClr>
              <a:buSzPts val="1800"/>
              <a:buNone/>
              <a:defRPr b="0" i="0" sz="1800" u="none" cap="none" strike="noStrike">
                <a:solidFill>
                  <a:srgbClr val="585858"/>
                </a:solidFill>
              </a:defRPr>
            </a:lvl8pPr>
            <a:lvl9pPr indent="-228600" lvl="8" marL="4114800" marR="0" rtl="0" algn="l">
              <a:lnSpc>
                <a:spcPct val="115000"/>
              </a:lnSpc>
              <a:spcBef>
                <a:spcPts val="1600"/>
              </a:spcBef>
              <a:spcAft>
                <a:spcPts val="0"/>
              </a:spcAft>
              <a:buClr>
                <a:srgbClr val="585858"/>
              </a:buClr>
              <a:buSzPts val="1800"/>
              <a:buNone/>
              <a:defRPr b="0" i="0" sz="1800" u="none" cap="none" strike="noStrike">
                <a:solidFill>
                  <a:srgbClr val="585858"/>
                </a:solidFill>
              </a:defRPr>
            </a:lvl9pPr>
          </a:lstStyle>
          <a:p/>
        </p:txBody>
      </p:sp>
      <p:sp>
        <p:nvSpPr>
          <p:cNvPr id="95" name="Google Shape;95;p31"/>
          <p:cNvSpPr txBox="1"/>
          <p:nvPr>
            <p:ph idx="12" type="sldNum"/>
          </p:nvPr>
        </p:nvSpPr>
        <p:spPr>
          <a:xfrm>
            <a:off x="4419600" y="4608064"/>
            <a:ext cx="2133600" cy="3183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1pPr>
            <a:lvl2pPr indent="0" lvl="1"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2pPr>
            <a:lvl3pPr indent="0" lvl="2"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3pPr>
            <a:lvl4pPr indent="0" lvl="3"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4pPr>
            <a:lvl5pPr indent="0" lvl="4"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5pPr>
            <a:lvl6pPr indent="0" lvl="5"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6pPr>
            <a:lvl7pPr indent="0" lvl="6"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7pPr>
            <a:lvl8pPr indent="0" lvl="7"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8pPr>
            <a:lvl9pPr indent="0" lvl="8" marL="0" marR="0" rtl="0" algn="r">
              <a:lnSpc>
                <a:spcPct val="100000"/>
              </a:lnSpc>
              <a:spcBef>
                <a:spcPts val="0"/>
              </a:spcBef>
              <a:spcAft>
                <a:spcPts val="0"/>
              </a:spcAft>
              <a:buClr>
                <a:srgbClr val="585858"/>
              </a:buClr>
              <a:buFont typeface="Arial"/>
              <a:buNone/>
              <a:defRPr b="0" i="0" sz="1000" u="none" cap="none" strike="noStrike">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obj">
  <p:cSld name="OBJECT">
    <p:spTree>
      <p:nvGrpSpPr>
        <p:cNvPr id="96" name="Shape 96"/>
        <p:cNvGrpSpPr/>
        <p:nvPr/>
      </p:nvGrpSpPr>
      <p:grpSpPr>
        <a:xfrm>
          <a:off x="0" y="0"/>
          <a:ext cx="0" cy="0"/>
          <a:chOff x="0" y="0"/>
          <a:chExt cx="0" cy="0"/>
        </a:xfrm>
      </p:grpSpPr>
      <p:sp>
        <p:nvSpPr>
          <p:cNvPr id="97" name="Google Shape;97;p3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600"/>
              <a:buFont typeface="Calibri"/>
              <a:buNone/>
              <a:defRPr sz="4400">
                <a:solidFill>
                  <a:schemeClr val="dk1"/>
                </a:solidFill>
                <a:latin typeface="Calibri"/>
                <a:ea typeface="Calibri"/>
                <a:cs typeface="Calibri"/>
                <a:sym typeface="Calibri"/>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8" name="Google Shape;98;p3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19100" lvl="0" marL="457200" rtl="0" algn="l">
              <a:spcBef>
                <a:spcPts val="640"/>
              </a:spcBef>
              <a:spcAft>
                <a:spcPts val="0"/>
              </a:spcAft>
              <a:buClr>
                <a:schemeClr val="dk1"/>
              </a:buClr>
              <a:buSzPts val="3000"/>
              <a:buFont typeface="Calibri"/>
              <a:buChar char="●"/>
              <a:defRPr sz="3200">
                <a:solidFill>
                  <a:schemeClr val="dk1"/>
                </a:solidFill>
                <a:latin typeface="Calibri"/>
                <a:ea typeface="Calibri"/>
                <a:cs typeface="Calibri"/>
                <a:sym typeface="Calibri"/>
              </a:defRPr>
            </a:lvl1pPr>
            <a:lvl2pPr indent="-381000" lvl="1" marL="914400" rtl="0" algn="l">
              <a:spcBef>
                <a:spcPts val="0"/>
              </a:spcBef>
              <a:spcAft>
                <a:spcPts val="0"/>
              </a:spcAft>
              <a:buClr>
                <a:schemeClr val="dk1"/>
              </a:buClr>
              <a:buSzPts val="2400"/>
              <a:buFont typeface="Calibri"/>
              <a:buChar char="●"/>
              <a:defRPr sz="2800">
                <a:solidFill>
                  <a:schemeClr val="dk1"/>
                </a:solidFill>
                <a:latin typeface="Calibri"/>
                <a:ea typeface="Calibri"/>
                <a:cs typeface="Calibri"/>
                <a:sym typeface="Calibri"/>
              </a:defRPr>
            </a:lvl2pPr>
            <a:lvl3pPr indent="-381000" lvl="2" marL="1371600" rtl="0" algn="l">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3pPr>
            <a:lvl4pPr indent="-342900" lvl="3" marL="18288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4pPr>
            <a:lvl5pPr indent="-342900" lvl="4" marL="22860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5pPr>
            <a:lvl6pPr indent="-342900" lvl="5" marL="27432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6pPr>
            <a:lvl7pPr indent="-342900" lvl="6" marL="32004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7pPr>
            <a:lvl8pPr indent="-342900" lvl="7" marL="36576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8pPr>
            <a:lvl9pPr indent="-342900" lvl="8" marL="4114800" rtl="0" algn="l">
              <a:spcBef>
                <a:spcPts val="0"/>
              </a:spcBef>
              <a:spcAft>
                <a:spcPts val="0"/>
              </a:spcAft>
              <a:buClr>
                <a:schemeClr val="dk1"/>
              </a:buClr>
              <a:buSzPts val="1800"/>
              <a:buFont typeface="Calibri"/>
              <a:buChar char="●"/>
              <a:defRPr sz="2000">
                <a:solidFill>
                  <a:schemeClr val="dk1"/>
                </a:solidFill>
                <a:latin typeface="Calibri"/>
                <a:ea typeface="Calibri"/>
                <a:cs typeface="Calibri"/>
                <a:sym typeface="Calibri"/>
              </a:defRPr>
            </a:lvl9pPr>
          </a:lstStyle>
          <a:p/>
        </p:txBody>
      </p:sp>
      <p:sp>
        <p:nvSpPr>
          <p:cNvPr id="99" name="Google Shape;99;p32"/>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00" name="Google Shape;100;p32"/>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b="0" i="0" sz="1200" u="none" cap="none" strike="noStrike">
                <a:solidFill>
                  <a:srgbClr val="888888"/>
                </a:solidFill>
                <a:latin typeface="Calibri"/>
                <a:ea typeface="Calibri"/>
                <a:cs typeface="Calibri"/>
                <a:sym typeface="Calibri"/>
              </a:defRPr>
            </a:lvl1pPr>
            <a:lvl2pPr indent="-88900" lvl="1" marL="457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indent="-88900" lvl="2" marL="914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indent="-88900" lvl="3" marL="1371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indent="-88900" lvl="4" marL="18288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indent="-88900" lvl="5" marL="22860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indent="-88900" lvl="6" marL="27432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indent="-88900" lvl="7" marL="32004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indent="-88900" lvl="8" marL="3657600" marR="0" rtl="0" algn="l">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01" name="Google Shape;101;p32"/>
          <p:cNvSpPr txBox="1"/>
          <p:nvPr>
            <p:ph idx="12" type="sldNum"/>
          </p:nvPr>
        </p:nvSpPr>
        <p:spPr>
          <a:xfrm>
            <a:off x="6553200" y="4767263"/>
            <a:ext cx="2133600" cy="273900"/>
          </a:xfrm>
          <a:prstGeom prst="rect">
            <a:avLst/>
          </a:prstGeom>
          <a:noFill/>
          <a:ln>
            <a:noFill/>
          </a:ln>
        </p:spPr>
        <p:txBody>
          <a:bodyPr anchorCtr="0" anchor="ctr" bIns="91425" lIns="91425" spcFirstLastPara="1" rIns="91425" wrap="square" tIns="91425">
            <a:noAutofit/>
          </a:bodyPr>
          <a:lstStyle>
            <a:lvl1pPr indent="0" lvl="0" marL="0" marR="0" rtl="0" algn="r">
              <a:buNone/>
              <a:defRPr b="0" i="0" sz="1200" u="none" cap="none" strike="noStrike">
                <a:solidFill>
                  <a:srgbClr val="888888"/>
                </a:solidFill>
                <a:latin typeface="Calibri"/>
                <a:ea typeface="Calibri"/>
                <a:cs typeface="Calibri"/>
                <a:sym typeface="Calibri"/>
              </a:defRPr>
            </a:lvl1pPr>
            <a:lvl2pPr indent="0" lvl="1" marL="0" marR="0" rtl="0" algn="r">
              <a:buNone/>
              <a:defRPr b="0" i="0" sz="1200" u="none" cap="none" strike="noStrike">
                <a:solidFill>
                  <a:srgbClr val="888888"/>
                </a:solidFill>
                <a:latin typeface="Calibri"/>
                <a:ea typeface="Calibri"/>
                <a:cs typeface="Calibri"/>
                <a:sym typeface="Calibri"/>
              </a:defRPr>
            </a:lvl2pPr>
            <a:lvl3pPr indent="0" lvl="2" marL="0" marR="0" rtl="0" algn="r">
              <a:buNone/>
              <a:defRPr b="0" i="0" sz="1200" u="none" cap="none" strike="noStrike">
                <a:solidFill>
                  <a:srgbClr val="888888"/>
                </a:solidFill>
                <a:latin typeface="Calibri"/>
                <a:ea typeface="Calibri"/>
                <a:cs typeface="Calibri"/>
                <a:sym typeface="Calibri"/>
              </a:defRPr>
            </a:lvl3pPr>
            <a:lvl4pPr indent="0" lvl="3" marL="0" marR="0" rtl="0" algn="r">
              <a:buNone/>
              <a:defRPr b="0" i="0" sz="1200" u="none" cap="none" strike="noStrike">
                <a:solidFill>
                  <a:srgbClr val="888888"/>
                </a:solidFill>
                <a:latin typeface="Calibri"/>
                <a:ea typeface="Calibri"/>
                <a:cs typeface="Calibri"/>
                <a:sym typeface="Calibri"/>
              </a:defRPr>
            </a:lvl4pPr>
            <a:lvl5pPr indent="0" lvl="4" marL="0" marR="0" rtl="0" algn="r">
              <a:buNone/>
              <a:defRPr b="0" i="0" sz="1200" u="none" cap="none" strike="noStrike">
                <a:solidFill>
                  <a:srgbClr val="888888"/>
                </a:solidFill>
                <a:latin typeface="Calibri"/>
                <a:ea typeface="Calibri"/>
                <a:cs typeface="Calibri"/>
                <a:sym typeface="Calibri"/>
              </a:defRPr>
            </a:lvl5pPr>
            <a:lvl6pPr indent="0" lvl="5" marL="0" marR="0" rtl="0" algn="r">
              <a:buNone/>
              <a:defRPr b="0" i="0" sz="1200" u="none" cap="none" strike="noStrike">
                <a:solidFill>
                  <a:srgbClr val="888888"/>
                </a:solidFill>
                <a:latin typeface="Calibri"/>
                <a:ea typeface="Calibri"/>
                <a:cs typeface="Calibri"/>
                <a:sym typeface="Calibri"/>
              </a:defRPr>
            </a:lvl6pPr>
            <a:lvl7pPr indent="0" lvl="6" marL="0" marR="0" rtl="0" algn="r">
              <a:buNone/>
              <a:defRPr b="0" i="0" sz="1200" u="none" cap="none" strike="noStrike">
                <a:solidFill>
                  <a:srgbClr val="888888"/>
                </a:solidFill>
                <a:latin typeface="Calibri"/>
                <a:ea typeface="Calibri"/>
                <a:cs typeface="Calibri"/>
                <a:sym typeface="Calibri"/>
              </a:defRPr>
            </a:lvl7pPr>
            <a:lvl8pPr indent="0" lvl="7" marL="0" marR="0" rtl="0" algn="r">
              <a:buNone/>
              <a:defRPr b="0" i="0" sz="1200" u="none" cap="none" strike="noStrike">
                <a:solidFill>
                  <a:srgbClr val="888888"/>
                </a:solidFill>
                <a:latin typeface="Calibri"/>
                <a:ea typeface="Calibri"/>
                <a:cs typeface="Calibri"/>
                <a:sym typeface="Calibri"/>
              </a:defRPr>
            </a:lvl8pPr>
            <a:lvl9pPr indent="0" lvl="8" marL="0" marR="0" rtl="0" algn="r">
              <a:buNone/>
              <a:defRPr b="0" i="0" sz="1200" u="none" cap="none" strike="noStrike">
                <a:solidFill>
                  <a:srgbClr val="888888"/>
                </a:solidFill>
                <a:latin typeface="Calibri"/>
                <a:ea typeface="Calibri"/>
                <a:cs typeface="Calibri"/>
                <a:sym typeface="Calibri"/>
              </a:defRPr>
            </a:lvl9pPr>
          </a:lstStyle>
          <a:p>
            <a:pPr indent="-88900" lvl="0" marL="0" rtl="0" algn="r">
              <a:spcBef>
                <a:spcPts val="0"/>
              </a:spcBef>
              <a:spcAft>
                <a:spcPts val="0"/>
              </a:spcAft>
              <a:buSzPts val="1400"/>
              <a:buChar char="●"/>
            </a:pPr>
            <a:r>
              <a:t/>
            </a:r>
            <a:endParaRPr/>
          </a:p>
          <a:p>
            <a:pPr indent="-88900" lvl="1" marL="457200" rtl="0" algn="l">
              <a:spcBef>
                <a:spcPts val="0"/>
              </a:spcBef>
              <a:spcAft>
                <a:spcPts val="0"/>
              </a:spcAft>
              <a:buSzPts val="1400"/>
              <a:buChar char="○"/>
            </a:pPr>
            <a:r>
              <a:t/>
            </a:r>
            <a:endParaRPr sz="1800">
              <a:solidFill>
                <a:schemeClr val="dk1"/>
              </a:solidFill>
            </a:endParaRPr>
          </a:p>
          <a:p>
            <a:pPr indent="-88900" lvl="2" marL="914400" rtl="0" algn="l">
              <a:spcBef>
                <a:spcPts val="0"/>
              </a:spcBef>
              <a:spcAft>
                <a:spcPts val="0"/>
              </a:spcAft>
              <a:buSzPts val="1400"/>
              <a:buChar char="■"/>
            </a:pPr>
            <a:r>
              <a:t/>
            </a:r>
            <a:endParaRPr sz="1800">
              <a:solidFill>
                <a:schemeClr val="dk1"/>
              </a:solidFill>
            </a:endParaRPr>
          </a:p>
          <a:p>
            <a:pPr indent="-88900" lvl="3" marL="1371600" rtl="0" algn="l">
              <a:spcBef>
                <a:spcPts val="0"/>
              </a:spcBef>
              <a:spcAft>
                <a:spcPts val="0"/>
              </a:spcAft>
              <a:buSzPts val="1400"/>
              <a:buChar char="●"/>
            </a:pPr>
            <a:r>
              <a:t/>
            </a:r>
            <a:endParaRPr sz="1800">
              <a:solidFill>
                <a:schemeClr val="dk1"/>
              </a:solidFill>
            </a:endParaRPr>
          </a:p>
          <a:p>
            <a:pPr indent="-88900" lvl="4" marL="1828800" rtl="0" algn="l">
              <a:spcBef>
                <a:spcPts val="0"/>
              </a:spcBef>
              <a:spcAft>
                <a:spcPts val="0"/>
              </a:spcAft>
              <a:buSzPts val="1400"/>
              <a:buChar char="○"/>
            </a:pPr>
            <a:r>
              <a:t/>
            </a:r>
            <a:endParaRPr sz="1800">
              <a:solidFill>
                <a:schemeClr val="dk1"/>
              </a:solidFill>
            </a:endParaRPr>
          </a:p>
          <a:p>
            <a:pPr indent="-88900" lvl="5" marL="2286000" rtl="0" algn="l">
              <a:spcBef>
                <a:spcPts val="0"/>
              </a:spcBef>
              <a:spcAft>
                <a:spcPts val="0"/>
              </a:spcAft>
              <a:buSzPts val="1400"/>
              <a:buChar char="■"/>
            </a:pPr>
            <a:r>
              <a:t/>
            </a:r>
            <a:endParaRPr sz="1800">
              <a:solidFill>
                <a:schemeClr val="dk1"/>
              </a:solidFill>
            </a:endParaRPr>
          </a:p>
          <a:p>
            <a:pPr indent="-88900" lvl="6" marL="2743200" rtl="0" algn="l">
              <a:spcBef>
                <a:spcPts val="0"/>
              </a:spcBef>
              <a:spcAft>
                <a:spcPts val="0"/>
              </a:spcAft>
              <a:buSzPts val="1400"/>
              <a:buChar char="●"/>
            </a:pPr>
            <a:r>
              <a:t/>
            </a:r>
            <a:endParaRPr sz="1800">
              <a:solidFill>
                <a:schemeClr val="dk1"/>
              </a:solidFill>
            </a:endParaRPr>
          </a:p>
          <a:p>
            <a:pPr indent="-88900" lvl="7" marL="3200400" rtl="0" algn="l">
              <a:spcBef>
                <a:spcPts val="0"/>
              </a:spcBef>
              <a:spcAft>
                <a:spcPts val="0"/>
              </a:spcAft>
              <a:buSzPts val="1400"/>
              <a:buChar char="○"/>
            </a:pPr>
            <a:r>
              <a:t/>
            </a:r>
            <a:endParaRPr sz="1800">
              <a:solidFill>
                <a:schemeClr val="dk1"/>
              </a:solidFill>
            </a:endParaRPr>
          </a:p>
          <a:p>
            <a:pPr indent="-88900" lvl="8" marL="3657600" rtl="0" algn="l">
              <a:spcBef>
                <a:spcPts val="0"/>
              </a:spcBef>
              <a:spcAft>
                <a:spcPts val="0"/>
              </a:spcAft>
              <a:buSzPts val="1400"/>
              <a:buChar char="■"/>
            </a:pPr>
            <a:r>
              <a:t/>
            </a:r>
            <a:endParaRPr sz="1800">
              <a:solidFill>
                <a:schemeClr val="dk1"/>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102" name="Shape 102"/>
        <p:cNvGrpSpPr/>
        <p:nvPr/>
      </p:nvGrpSpPr>
      <p:grpSpPr>
        <a:xfrm>
          <a:off x="0" y="0"/>
          <a:ext cx="0" cy="0"/>
          <a:chOff x="0" y="0"/>
          <a:chExt cx="0" cy="0"/>
        </a:xfrm>
      </p:grpSpPr>
      <p:sp>
        <p:nvSpPr>
          <p:cNvPr id="103" name="Google Shape;103;p33"/>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04" name="Google Shape;104;p33"/>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05" name="Google Shape;105;p33"/>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106" name="Shape 106"/>
        <p:cNvGrpSpPr/>
        <p:nvPr/>
      </p:nvGrpSpPr>
      <p:grpSpPr>
        <a:xfrm>
          <a:off x="0" y="0"/>
          <a:ext cx="0" cy="0"/>
          <a:chOff x="0" y="0"/>
          <a:chExt cx="0" cy="0"/>
        </a:xfrm>
      </p:grpSpPr>
      <p:sp>
        <p:nvSpPr>
          <p:cNvPr id="107" name="Google Shape;107;p34"/>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08" name="Google Shape;108;p34"/>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09" name="Google Shape;109;p34"/>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10" name="Shape 110"/>
        <p:cNvGrpSpPr/>
        <p:nvPr/>
      </p:nvGrpSpPr>
      <p:grpSpPr>
        <a:xfrm>
          <a:off x="0" y="0"/>
          <a:ext cx="0" cy="0"/>
          <a:chOff x="0" y="0"/>
          <a:chExt cx="0" cy="0"/>
        </a:xfrm>
      </p:grpSpPr>
      <p:sp>
        <p:nvSpPr>
          <p:cNvPr id="111" name="Google Shape;111;p35"/>
          <p:cNvSpPr txBox="1"/>
          <p:nvPr>
            <p:ph type="title"/>
          </p:nvPr>
        </p:nvSpPr>
        <p:spPr>
          <a:xfrm>
            <a:off x="311700" y="445025"/>
            <a:ext cx="85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2" name="Google Shape;112;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3" name="Google Shape;11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114" name="Shape 114"/>
        <p:cNvGrpSpPr/>
        <p:nvPr/>
      </p:nvGrpSpPr>
      <p:grpSpPr>
        <a:xfrm>
          <a:off x="0" y="0"/>
          <a:ext cx="0" cy="0"/>
          <a:chOff x="0" y="0"/>
          <a:chExt cx="0" cy="0"/>
        </a:xfrm>
      </p:grpSpPr>
      <p:sp>
        <p:nvSpPr>
          <p:cNvPr id="115" name="Google Shape;115;p36"/>
          <p:cNvSpPr txBox="1"/>
          <p:nvPr>
            <p:ph type="title"/>
          </p:nvPr>
        </p:nvSpPr>
        <p:spPr>
          <a:xfrm>
            <a:off x="311700" y="445025"/>
            <a:ext cx="85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16" name="Google Shape;116;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17" name="Google Shape;117;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8" name="Shape 118"/>
        <p:cNvGrpSpPr/>
        <p:nvPr/>
      </p:nvGrpSpPr>
      <p:grpSpPr>
        <a:xfrm>
          <a:off x="0" y="0"/>
          <a:ext cx="0" cy="0"/>
          <a:chOff x="0" y="0"/>
          <a:chExt cx="0" cy="0"/>
        </a:xfrm>
      </p:grpSpPr>
      <p:sp>
        <p:nvSpPr>
          <p:cNvPr id="119" name="Google Shape;119;p3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0" name="Google Shape;120;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121" name="Shape 121"/>
        <p:cNvGrpSpPr/>
        <p:nvPr/>
      </p:nvGrpSpPr>
      <p:grpSpPr>
        <a:xfrm>
          <a:off x="0" y="0"/>
          <a:ext cx="0" cy="0"/>
          <a:chOff x="0" y="0"/>
          <a:chExt cx="0" cy="0"/>
        </a:xfrm>
      </p:grpSpPr>
      <p:sp>
        <p:nvSpPr>
          <p:cNvPr id="122" name="Google Shape;122;p38"/>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3" name="Google Shape;123;p38"/>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4" name="Google Shape;124;p38"/>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1">
  <p:cSld name="TITLE_AND_TWO_COLUMNS_1">
    <p:spTree>
      <p:nvGrpSpPr>
        <p:cNvPr id="125" name="Shape 125"/>
        <p:cNvGrpSpPr/>
        <p:nvPr/>
      </p:nvGrpSpPr>
      <p:grpSpPr>
        <a:xfrm>
          <a:off x="0" y="0"/>
          <a:ext cx="0" cy="0"/>
          <a:chOff x="0" y="0"/>
          <a:chExt cx="0" cy="0"/>
        </a:xfrm>
      </p:grpSpPr>
      <p:sp>
        <p:nvSpPr>
          <p:cNvPr id="126" name="Google Shape;126;p39"/>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7" name="Google Shape;127;p39"/>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8" name="Google Shape;128;p39"/>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29" name="Shape 129"/>
        <p:cNvGrpSpPr/>
        <p:nvPr/>
      </p:nvGrpSpPr>
      <p:grpSpPr>
        <a:xfrm>
          <a:off x="0" y="0"/>
          <a:ext cx="0" cy="0"/>
          <a:chOff x="0" y="0"/>
          <a:chExt cx="0" cy="0"/>
        </a:xfrm>
      </p:grpSpPr>
      <p:sp>
        <p:nvSpPr>
          <p:cNvPr id="130" name="Google Shape;130;p40"/>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1" name="Google Shape;131;p40"/>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132" name="Google Shape;132;p40"/>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6">
    <p:spTree>
      <p:nvGrpSpPr>
        <p:cNvPr id="133" name="Shape 133"/>
        <p:cNvGrpSpPr/>
        <p:nvPr/>
      </p:nvGrpSpPr>
      <p:grpSpPr>
        <a:xfrm>
          <a:off x="0" y="0"/>
          <a:ext cx="0" cy="0"/>
          <a:chOff x="0" y="0"/>
          <a:chExt cx="0" cy="0"/>
        </a:xfrm>
      </p:grpSpPr>
      <p:sp>
        <p:nvSpPr>
          <p:cNvPr id="134" name="Google Shape;134;p41"/>
          <p:cNvSpPr txBox="1"/>
          <p:nvPr>
            <p:ph type="title"/>
          </p:nvPr>
        </p:nvSpPr>
        <p:spPr>
          <a:xfrm>
            <a:off x="311700" y="140225"/>
            <a:ext cx="85206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5" name="Google Shape;135;p41"/>
          <p:cNvSpPr txBox="1"/>
          <p:nvPr>
            <p:ph idx="1" type="body"/>
          </p:nvPr>
        </p:nvSpPr>
        <p:spPr>
          <a:xfrm>
            <a:off x="311700" y="847675"/>
            <a:ext cx="8520600" cy="34164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36" name="Google Shape;13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37" name="Google Shape;137;p41"/>
          <p:cNvSpPr txBox="1"/>
          <p:nvPr>
            <p:ph idx="2" type="title"/>
          </p:nvPr>
        </p:nvSpPr>
        <p:spPr>
          <a:xfrm>
            <a:off x="311700" y="510050"/>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666666"/>
              </a:buClr>
              <a:buSzPts val="3600"/>
              <a:buNone/>
              <a:defRPr b="1">
                <a:solidFill>
                  <a:srgbClr val="666666"/>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theme" Target="../theme/theme3.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ight-gradient">
    <p:bg>
      <p:bgPr>
        <a:solidFill>
          <a:srgbClr val="F5F5F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sz="30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52" name="Google Shape;52;p13"/>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Font typeface="Montserrat"/>
              <a:buNone/>
              <a:defRPr b="1" sz="3600">
                <a:solidFill>
                  <a:schemeClr val="dk1"/>
                </a:solidFill>
                <a:latin typeface="Montserrat"/>
                <a:ea typeface="Montserrat"/>
                <a:cs typeface="Montserrat"/>
                <a:sym typeface="Montserrat"/>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0.xml"/><Relationship Id="rId3" Type="http://schemas.openxmlformats.org/officeDocument/2006/relationships/image" Target="../media/image95.png"/><Relationship Id="rId4" Type="http://schemas.openxmlformats.org/officeDocument/2006/relationships/image" Target="../media/image102.png"/><Relationship Id="rId5" Type="http://schemas.openxmlformats.org/officeDocument/2006/relationships/image" Target="../media/image122.png"/><Relationship Id="rId6" Type="http://schemas.openxmlformats.org/officeDocument/2006/relationships/image" Target="../media/image10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1.xml"/><Relationship Id="rId3" Type="http://schemas.openxmlformats.org/officeDocument/2006/relationships/image" Target="../media/image110.png"/><Relationship Id="rId4" Type="http://schemas.openxmlformats.org/officeDocument/2006/relationships/image" Target="../media/image124.png"/><Relationship Id="rId5" Type="http://schemas.openxmlformats.org/officeDocument/2006/relationships/image" Target="../media/image104.png"/><Relationship Id="rId6" Type="http://schemas.openxmlformats.org/officeDocument/2006/relationships/image" Target="../media/image10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2.xml"/><Relationship Id="rId3" Type="http://schemas.openxmlformats.org/officeDocument/2006/relationships/image" Target="../media/image144.png"/><Relationship Id="rId4" Type="http://schemas.openxmlformats.org/officeDocument/2006/relationships/image" Target="../media/image116.png"/><Relationship Id="rId5" Type="http://schemas.openxmlformats.org/officeDocument/2006/relationships/image" Target="../media/image114.png"/><Relationship Id="rId6" Type="http://schemas.openxmlformats.org/officeDocument/2006/relationships/image" Target="../media/image12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3.xml"/><Relationship Id="rId3" Type="http://schemas.openxmlformats.org/officeDocument/2006/relationships/image" Target="../media/image113.png"/><Relationship Id="rId4" Type="http://schemas.openxmlformats.org/officeDocument/2006/relationships/image" Target="../media/image118.png"/><Relationship Id="rId5" Type="http://schemas.openxmlformats.org/officeDocument/2006/relationships/image" Target="../media/image130.png"/><Relationship Id="rId6" Type="http://schemas.openxmlformats.org/officeDocument/2006/relationships/image" Target="../media/image11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4.xml"/><Relationship Id="rId3" Type="http://schemas.openxmlformats.org/officeDocument/2006/relationships/image" Target="../media/image120.png"/><Relationship Id="rId4" Type="http://schemas.openxmlformats.org/officeDocument/2006/relationships/image" Target="../media/image143.png"/><Relationship Id="rId5" Type="http://schemas.openxmlformats.org/officeDocument/2006/relationships/image" Target="../media/image123.png"/><Relationship Id="rId6" Type="http://schemas.openxmlformats.org/officeDocument/2006/relationships/image" Target="../media/image12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5.xml"/><Relationship Id="rId3" Type="http://schemas.openxmlformats.org/officeDocument/2006/relationships/image" Target="../media/image149.png"/><Relationship Id="rId4" Type="http://schemas.openxmlformats.org/officeDocument/2006/relationships/image" Target="../media/image127.png"/><Relationship Id="rId5" Type="http://schemas.openxmlformats.org/officeDocument/2006/relationships/image" Target="../media/image132.png"/><Relationship Id="rId6" Type="http://schemas.openxmlformats.org/officeDocument/2006/relationships/image" Target="../media/image14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6.xml"/><Relationship Id="rId3" Type="http://schemas.openxmlformats.org/officeDocument/2006/relationships/image" Target="../media/image134.png"/><Relationship Id="rId4" Type="http://schemas.openxmlformats.org/officeDocument/2006/relationships/image" Target="../media/image136.png"/><Relationship Id="rId5" Type="http://schemas.openxmlformats.org/officeDocument/2006/relationships/image" Target="../media/image141.png"/><Relationship Id="rId6" Type="http://schemas.openxmlformats.org/officeDocument/2006/relationships/image" Target="../media/image12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7.xml"/><Relationship Id="rId3" Type="http://schemas.openxmlformats.org/officeDocument/2006/relationships/image" Target="../media/image133.png"/><Relationship Id="rId4" Type="http://schemas.openxmlformats.org/officeDocument/2006/relationships/image" Target="../media/image164.png"/><Relationship Id="rId5" Type="http://schemas.openxmlformats.org/officeDocument/2006/relationships/image" Target="../media/image128.png"/><Relationship Id="rId6" Type="http://schemas.openxmlformats.org/officeDocument/2006/relationships/image" Target="../media/image13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8.xml"/><Relationship Id="rId3" Type="http://schemas.openxmlformats.org/officeDocument/2006/relationships/image" Target="../media/image158.png"/><Relationship Id="rId4" Type="http://schemas.openxmlformats.org/officeDocument/2006/relationships/image" Target="../media/image135.png"/><Relationship Id="rId5" Type="http://schemas.openxmlformats.org/officeDocument/2006/relationships/image" Target="../media/image137.png"/><Relationship Id="rId6" Type="http://schemas.openxmlformats.org/officeDocument/2006/relationships/image" Target="../media/image163.png"/><Relationship Id="rId7" Type="http://schemas.openxmlformats.org/officeDocument/2006/relationships/image" Target="../media/image13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9.xml"/><Relationship Id="rId3" Type="http://schemas.openxmlformats.org/officeDocument/2006/relationships/image" Target="../media/image147.png"/><Relationship Id="rId4" Type="http://schemas.openxmlformats.org/officeDocument/2006/relationships/image" Target="../media/image156.png"/><Relationship Id="rId5" Type="http://schemas.openxmlformats.org/officeDocument/2006/relationships/image" Target="../media/image139.png"/><Relationship Id="rId6" Type="http://schemas.openxmlformats.org/officeDocument/2006/relationships/image" Target="../media/image1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0.xml"/><Relationship Id="rId3" Type="http://schemas.openxmlformats.org/officeDocument/2006/relationships/image" Target="../media/image171.png"/><Relationship Id="rId4" Type="http://schemas.openxmlformats.org/officeDocument/2006/relationships/image" Target="../media/image148.png"/><Relationship Id="rId5" Type="http://schemas.openxmlformats.org/officeDocument/2006/relationships/image" Target="../media/image145.png"/><Relationship Id="rId6" Type="http://schemas.openxmlformats.org/officeDocument/2006/relationships/image" Target="../media/image16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 Id="rId3" Type="http://schemas.openxmlformats.org/officeDocument/2006/relationships/image" Target="../media/image153.png"/><Relationship Id="rId4" Type="http://schemas.openxmlformats.org/officeDocument/2006/relationships/image" Target="../media/image142.png"/><Relationship Id="rId5" Type="http://schemas.openxmlformats.org/officeDocument/2006/relationships/image" Target="../media/image159.png"/><Relationship Id="rId6" Type="http://schemas.openxmlformats.org/officeDocument/2006/relationships/image" Target="../media/image15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 Id="rId3" Type="http://schemas.openxmlformats.org/officeDocument/2006/relationships/image" Target="../media/image150.png"/><Relationship Id="rId4" Type="http://schemas.openxmlformats.org/officeDocument/2006/relationships/image" Target="../media/image184.png"/><Relationship Id="rId5" Type="http://schemas.openxmlformats.org/officeDocument/2006/relationships/image" Target="../media/image151.png"/><Relationship Id="rId6" Type="http://schemas.openxmlformats.org/officeDocument/2006/relationships/image" Target="../media/image15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3.xml"/><Relationship Id="rId3" Type="http://schemas.openxmlformats.org/officeDocument/2006/relationships/image" Target="../media/image180.png"/><Relationship Id="rId4" Type="http://schemas.openxmlformats.org/officeDocument/2006/relationships/image" Target="../media/image157.png"/><Relationship Id="rId5" Type="http://schemas.openxmlformats.org/officeDocument/2006/relationships/image" Target="../media/image155.png"/><Relationship Id="rId6" Type="http://schemas.openxmlformats.org/officeDocument/2006/relationships/image" Target="../media/image17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4.xml"/><Relationship Id="rId3" Type="http://schemas.openxmlformats.org/officeDocument/2006/relationships/image" Target="../media/image161.png"/><Relationship Id="rId4" Type="http://schemas.openxmlformats.org/officeDocument/2006/relationships/image" Target="../media/image160.png"/><Relationship Id="rId5" Type="http://schemas.openxmlformats.org/officeDocument/2006/relationships/image" Target="../media/image175.png"/><Relationship Id="rId6" Type="http://schemas.openxmlformats.org/officeDocument/2006/relationships/image" Target="../media/image16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5.xml"/><Relationship Id="rId3" Type="http://schemas.openxmlformats.org/officeDocument/2006/relationships/image" Target="../media/image168.png"/><Relationship Id="rId4" Type="http://schemas.openxmlformats.org/officeDocument/2006/relationships/image" Target="../media/image194.png"/><Relationship Id="rId5" Type="http://schemas.openxmlformats.org/officeDocument/2006/relationships/image" Target="../media/image165.png"/><Relationship Id="rId6" Type="http://schemas.openxmlformats.org/officeDocument/2006/relationships/image" Target="../media/image17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6.xml"/><Relationship Id="rId3" Type="http://schemas.openxmlformats.org/officeDocument/2006/relationships/image" Target="../media/image174.png"/><Relationship Id="rId4" Type="http://schemas.openxmlformats.org/officeDocument/2006/relationships/image" Target="../media/image169.png"/><Relationship Id="rId5" Type="http://schemas.openxmlformats.org/officeDocument/2006/relationships/image" Target="../media/image167.png"/><Relationship Id="rId6" Type="http://schemas.openxmlformats.org/officeDocument/2006/relationships/image" Target="../media/image18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7.xml"/><Relationship Id="rId3" Type="http://schemas.openxmlformats.org/officeDocument/2006/relationships/image" Target="../media/image179.png"/><Relationship Id="rId4" Type="http://schemas.openxmlformats.org/officeDocument/2006/relationships/image" Target="../media/image178.png"/><Relationship Id="rId5" Type="http://schemas.openxmlformats.org/officeDocument/2006/relationships/image" Target="../media/image195.png"/><Relationship Id="rId6" Type="http://schemas.openxmlformats.org/officeDocument/2006/relationships/image" Target="../media/image17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8.xml"/><Relationship Id="rId3" Type="http://schemas.openxmlformats.org/officeDocument/2006/relationships/image" Target="../media/image172.png"/><Relationship Id="rId4" Type="http://schemas.openxmlformats.org/officeDocument/2006/relationships/image" Target="../media/image188.png"/><Relationship Id="rId5" Type="http://schemas.openxmlformats.org/officeDocument/2006/relationships/image" Target="../media/image176.png"/><Relationship Id="rId6" Type="http://schemas.openxmlformats.org/officeDocument/2006/relationships/image" Target="../media/image18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9.xml"/><Relationship Id="rId3" Type="http://schemas.openxmlformats.org/officeDocument/2006/relationships/image" Target="../media/image206.png"/><Relationship Id="rId4" Type="http://schemas.openxmlformats.org/officeDocument/2006/relationships/image" Target="../media/image183.png"/><Relationship Id="rId5" Type="http://schemas.openxmlformats.org/officeDocument/2006/relationships/image" Target="../media/image182.png"/><Relationship Id="rId6" Type="http://schemas.openxmlformats.org/officeDocument/2006/relationships/image" Target="../media/image1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0.xml"/><Relationship Id="rId3" Type="http://schemas.openxmlformats.org/officeDocument/2006/relationships/image" Target="../media/image181.png"/><Relationship Id="rId4" Type="http://schemas.openxmlformats.org/officeDocument/2006/relationships/image" Target="../media/image201.png"/><Relationship Id="rId5" Type="http://schemas.openxmlformats.org/officeDocument/2006/relationships/image" Target="../media/image20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1.xml"/><Relationship Id="rId3" Type="http://schemas.openxmlformats.org/officeDocument/2006/relationships/image" Target="../media/image189.png"/><Relationship Id="rId4" Type="http://schemas.openxmlformats.org/officeDocument/2006/relationships/image" Target="../media/image193.png"/><Relationship Id="rId5" Type="http://schemas.openxmlformats.org/officeDocument/2006/relationships/image" Target="../media/image207.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2.xml"/><Relationship Id="rId3" Type="http://schemas.openxmlformats.org/officeDocument/2006/relationships/image" Target="../media/image187.png"/><Relationship Id="rId4" Type="http://schemas.openxmlformats.org/officeDocument/2006/relationships/image" Target="../media/image190.png"/><Relationship Id="rId5" Type="http://schemas.openxmlformats.org/officeDocument/2006/relationships/image" Target="../media/image20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3.xml"/><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2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4.xml"/><Relationship Id="rId3" Type="http://schemas.openxmlformats.org/officeDocument/2006/relationships/image" Target="../media/image199.png"/><Relationship Id="rId4" Type="http://schemas.openxmlformats.org/officeDocument/2006/relationships/image" Target="../media/image198.png"/><Relationship Id="rId5" Type="http://schemas.openxmlformats.org/officeDocument/2006/relationships/image" Target="../media/image21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5.xml"/><Relationship Id="rId3" Type="http://schemas.openxmlformats.org/officeDocument/2006/relationships/image" Target="../media/image197.png"/><Relationship Id="rId4" Type="http://schemas.openxmlformats.org/officeDocument/2006/relationships/image" Target="../media/image208.png"/><Relationship Id="rId5" Type="http://schemas.openxmlformats.org/officeDocument/2006/relationships/image" Target="../media/image20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6.xml"/><Relationship Id="rId3" Type="http://schemas.openxmlformats.org/officeDocument/2006/relationships/image" Target="../media/image202.png"/><Relationship Id="rId4" Type="http://schemas.openxmlformats.org/officeDocument/2006/relationships/image" Target="../media/image200.png"/><Relationship Id="rId5" Type="http://schemas.openxmlformats.org/officeDocument/2006/relationships/image" Target="../media/image2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slide" Target="/ppt/slides/slide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www.its.bldrdoc.gov/vqeg/projects/frtv-phase-i/frtv-phase-i.aspx#:~:text=FRTV%20Phase%20I%20is%20the,line%20and%20525%2Dlin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6.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18.png"/><Relationship Id="rId6" Type="http://schemas.openxmlformats.org/officeDocument/2006/relationships/image" Target="../media/image28.png"/><Relationship Id="rId7" Type="http://schemas.openxmlformats.org/officeDocument/2006/relationships/image" Target="../media/image55.png"/><Relationship Id="rId8"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57.png"/><Relationship Id="rId6" Type="http://schemas.openxmlformats.org/officeDocument/2006/relationships/image" Target="../media/image40.png"/><Relationship Id="rId7" Type="http://schemas.openxmlformats.org/officeDocument/2006/relationships/image" Target="../media/image32.png"/><Relationship Id="rId8"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45.png"/><Relationship Id="rId4" Type="http://schemas.openxmlformats.org/officeDocument/2006/relationships/hyperlink" Target="https://www.ingentaconnect.com/contentone/ist/ei/pre-prints/content-ei2020-hvei-131" TargetMode="External"/><Relationship Id="rId5" Type="http://schemas.openxmlformats.org/officeDocument/2006/relationships/hyperlink" Target="https://github.com/Netflix/sureal"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38.png"/><Relationship Id="rId4" Type="http://schemas.openxmlformats.org/officeDocument/2006/relationships/image" Target="../media/image6.png"/><Relationship Id="rId5"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image" Target="../media/image48.png"/><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5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9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7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8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7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1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image" Target="../media/image7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7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9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7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 Id="rId3"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9.xml"/><Relationship Id="rId3" Type="http://schemas.openxmlformats.org/officeDocument/2006/relationships/image" Target="../media/image1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 Id="rId3" Type="http://schemas.openxmlformats.org/officeDocument/2006/relationships/image" Target="../media/image8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1.xml"/><Relationship Id="rId3" Type="http://schemas.openxmlformats.org/officeDocument/2006/relationships/image" Target="../media/image8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2.xml"/><Relationship Id="rId3" Type="http://schemas.openxmlformats.org/officeDocument/2006/relationships/image" Target="../media/image10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 Id="rId3"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5.xml"/><Relationship Id="rId3" Type="http://schemas.openxmlformats.org/officeDocument/2006/relationships/image" Target="../media/image81.png"/><Relationship Id="rId4" Type="http://schemas.openxmlformats.org/officeDocument/2006/relationships/image" Target="../media/image94.png"/><Relationship Id="rId5" Type="http://schemas.openxmlformats.org/officeDocument/2006/relationships/image" Target="../media/image89.png"/><Relationship Id="rId6" Type="http://schemas.openxmlformats.org/officeDocument/2006/relationships/image" Target="../media/image9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6.xml"/><Relationship Id="rId3" Type="http://schemas.openxmlformats.org/officeDocument/2006/relationships/image" Target="../media/image107.png"/><Relationship Id="rId4" Type="http://schemas.openxmlformats.org/officeDocument/2006/relationships/image" Target="../media/image87.png"/><Relationship Id="rId5" Type="http://schemas.openxmlformats.org/officeDocument/2006/relationships/image" Target="../media/image86.png"/><Relationship Id="rId6" Type="http://schemas.openxmlformats.org/officeDocument/2006/relationships/image" Target="../media/image9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7.xml"/><Relationship Id="rId3" Type="http://schemas.openxmlformats.org/officeDocument/2006/relationships/image" Target="../media/image91.png"/><Relationship Id="rId4" Type="http://schemas.openxmlformats.org/officeDocument/2006/relationships/image" Target="../media/image88.png"/><Relationship Id="rId5" Type="http://schemas.openxmlformats.org/officeDocument/2006/relationships/image" Target="../media/image93.png"/><Relationship Id="rId6" Type="http://schemas.openxmlformats.org/officeDocument/2006/relationships/image" Target="../media/image12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8.xml"/><Relationship Id="rId3" Type="http://schemas.openxmlformats.org/officeDocument/2006/relationships/image" Target="../media/image97.png"/><Relationship Id="rId4" Type="http://schemas.openxmlformats.org/officeDocument/2006/relationships/image" Target="../media/image119.png"/><Relationship Id="rId5" Type="http://schemas.openxmlformats.org/officeDocument/2006/relationships/image" Target="../media/image109.png"/><Relationship Id="rId6" Type="http://schemas.openxmlformats.org/officeDocument/2006/relationships/image" Target="../media/image10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9.xml"/><Relationship Id="rId3" Type="http://schemas.openxmlformats.org/officeDocument/2006/relationships/image" Target="../media/image112.png"/><Relationship Id="rId4" Type="http://schemas.openxmlformats.org/officeDocument/2006/relationships/image" Target="../media/image96.png"/><Relationship Id="rId5" Type="http://schemas.openxmlformats.org/officeDocument/2006/relationships/image" Target="../media/image117.png"/><Relationship Id="rId6"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21F1F"/>
        </a:solidFill>
      </p:bgPr>
    </p:bg>
    <p:spTree>
      <p:nvGrpSpPr>
        <p:cNvPr id="141" name="Shape 141"/>
        <p:cNvGrpSpPr/>
        <p:nvPr/>
      </p:nvGrpSpPr>
      <p:grpSpPr>
        <a:xfrm>
          <a:off x="0" y="0"/>
          <a:ext cx="0" cy="0"/>
          <a:chOff x="0" y="0"/>
          <a:chExt cx="0" cy="0"/>
        </a:xfrm>
      </p:grpSpPr>
      <p:sp>
        <p:nvSpPr>
          <p:cNvPr id="142" name="Google Shape;142;p42"/>
          <p:cNvSpPr txBox="1"/>
          <p:nvPr/>
        </p:nvSpPr>
        <p:spPr>
          <a:xfrm>
            <a:off x="260550" y="506375"/>
            <a:ext cx="6025200" cy="31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900">
                <a:solidFill>
                  <a:srgbClr val="F5F5F1"/>
                </a:solidFill>
                <a:latin typeface="Netflix Sans"/>
                <a:ea typeface="Netflix Sans"/>
                <a:cs typeface="Netflix Sans"/>
                <a:sym typeface="Netflix Sans"/>
              </a:rPr>
              <a:t>Improvements on Subjective Experiment Data Analysis Process: An Update</a:t>
            </a:r>
            <a:endParaRPr b="1" sz="2900">
              <a:solidFill>
                <a:srgbClr val="F5F5F1"/>
              </a:solidFill>
              <a:latin typeface="Netflix Sans"/>
              <a:ea typeface="Netflix Sans"/>
              <a:cs typeface="Netflix Sans"/>
              <a:sym typeface="Netflix Sans"/>
            </a:endParaRPr>
          </a:p>
          <a:p>
            <a:pPr indent="0" lvl="0" marL="0" rtl="0" algn="l">
              <a:spcBef>
                <a:spcPts val="0"/>
              </a:spcBef>
              <a:spcAft>
                <a:spcPts val="0"/>
              </a:spcAft>
              <a:buClr>
                <a:schemeClr val="dk1"/>
              </a:buClr>
              <a:buSzPts val="1100"/>
              <a:buFont typeface="Arial"/>
              <a:buNone/>
            </a:pPr>
            <a:r>
              <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rPr lang="en" sz="1800" u="sng">
                <a:solidFill>
                  <a:srgbClr val="F5F5F1"/>
                </a:solidFill>
                <a:latin typeface="Netflix Sans Light"/>
                <a:ea typeface="Netflix Sans Light"/>
                <a:cs typeface="Netflix Sans Light"/>
                <a:sym typeface="Netflix Sans Light"/>
              </a:rPr>
              <a:t>Zhi Li</a:t>
            </a:r>
            <a:r>
              <a:rPr lang="en" sz="1800">
                <a:solidFill>
                  <a:srgbClr val="F5F5F1"/>
                </a:solidFill>
                <a:latin typeface="Netflix Sans Light"/>
                <a:ea typeface="Netflix Sans Light"/>
                <a:cs typeface="Netflix Sans Light"/>
                <a:sym typeface="Netflix Sans Light"/>
              </a:rPr>
              <a:t>, Christos Bampis, Lukas Krasula, </a:t>
            </a:r>
            <a:r>
              <a:rPr i="1" lang="en" sz="1800">
                <a:solidFill>
                  <a:srgbClr val="F5F5F1"/>
                </a:solidFill>
                <a:latin typeface="Netflix Sans Light"/>
                <a:ea typeface="Netflix Sans Light"/>
                <a:cs typeface="Netflix Sans Light"/>
                <a:sym typeface="Netflix Sans Light"/>
              </a:rPr>
              <a:t>Netflix</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rPr lang="en" sz="1800">
                <a:solidFill>
                  <a:srgbClr val="F5F5F1"/>
                </a:solidFill>
                <a:latin typeface="Netflix Sans Light"/>
                <a:ea typeface="Netflix Sans Light"/>
                <a:cs typeface="Netflix Sans Light"/>
                <a:sym typeface="Netflix Sans Light"/>
              </a:rPr>
              <a:t>Lucjan Janowski, </a:t>
            </a:r>
            <a:r>
              <a:rPr i="1" lang="en" sz="1800">
                <a:solidFill>
                  <a:srgbClr val="F5F5F1"/>
                </a:solidFill>
                <a:latin typeface="Netflix Sans Light"/>
                <a:ea typeface="Netflix Sans Light"/>
                <a:cs typeface="Netflix Sans Light"/>
                <a:sym typeface="Netflix Sans Light"/>
              </a:rPr>
              <a:t>AGH</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rPr lang="en" sz="1800">
                <a:solidFill>
                  <a:srgbClr val="F5F5F1"/>
                </a:solidFill>
                <a:latin typeface="Netflix Sans Light"/>
                <a:ea typeface="Netflix Sans Light"/>
                <a:cs typeface="Netflix Sans Light"/>
                <a:sym typeface="Netflix Sans Light"/>
              </a:rPr>
              <a:t>Ioannis Katsavounidis, </a:t>
            </a:r>
            <a:r>
              <a:rPr i="1" lang="en" sz="1800">
                <a:solidFill>
                  <a:srgbClr val="F5F5F1"/>
                </a:solidFill>
                <a:latin typeface="Netflix Sans Light"/>
                <a:ea typeface="Netflix Sans Light"/>
                <a:cs typeface="Netflix Sans Light"/>
                <a:sym typeface="Netflix Sans Light"/>
              </a:rPr>
              <a:t>Facebook</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i="1"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rPr lang="en" sz="1800">
                <a:solidFill>
                  <a:srgbClr val="F5F5F1"/>
                </a:solidFill>
                <a:latin typeface="Netflix Sans Light"/>
                <a:ea typeface="Netflix Sans Light"/>
                <a:cs typeface="Netflix Sans Light"/>
                <a:sym typeface="Netflix Sans Light"/>
              </a:rPr>
              <a:t>Q19 Interim Meeting, VQEG Fall 2020</a:t>
            </a:r>
            <a:endParaRPr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sz="1800">
              <a:solidFill>
                <a:srgbClr val="F5F5F1"/>
              </a:solidFill>
              <a:latin typeface="Netflix Sans Light"/>
              <a:ea typeface="Netflix Sans Light"/>
              <a:cs typeface="Netflix Sans Light"/>
              <a:sym typeface="Netflix Sans Light"/>
            </a:endParaRPr>
          </a:p>
          <a:p>
            <a:pPr indent="0" lvl="0" marL="0" rtl="0" algn="l">
              <a:spcBef>
                <a:spcPts val="0"/>
              </a:spcBef>
              <a:spcAft>
                <a:spcPts val="0"/>
              </a:spcAft>
              <a:buClr>
                <a:schemeClr val="dk1"/>
              </a:buClr>
              <a:buSzPts val="1100"/>
              <a:buFont typeface="Arial"/>
              <a:buNone/>
            </a:pPr>
            <a:r>
              <a:t/>
            </a:r>
            <a:endParaRPr sz="1800">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5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Other Considerations (for Standardization)</a:t>
            </a:r>
            <a:endParaRPr sz="2900">
              <a:latin typeface="Netflix Sans"/>
              <a:ea typeface="Netflix Sans"/>
              <a:cs typeface="Netflix Sans"/>
              <a:sym typeface="Netflix Sans"/>
            </a:endParaRPr>
          </a:p>
        </p:txBody>
      </p:sp>
      <p:sp>
        <p:nvSpPr>
          <p:cNvPr id="228" name="Google Shape;228;p51"/>
          <p:cNvSpPr txBox="1"/>
          <p:nvPr>
            <p:ph idx="4294967295" type="body"/>
          </p:nvPr>
        </p:nvSpPr>
        <p:spPr>
          <a:xfrm>
            <a:off x="762000" y="1909425"/>
            <a:ext cx="7385100" cy="30765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Clr>
                <a:schemeClr val="dk1"/>
              </a:buClr>
              <a:buSzPts val="2000"/>
              <a:buFont typeface="Netflix Sans"/>
              <a:buChar char="●"/>
            </a:pPr>
            <a:r>
              <a:rPr lang="en" sz="1600">
                <a:solidFill>
                  <a:schemeClr val="dk1"/>
                </a:solidFill>
                <a:latin typeface="Netflix Sans"/>
                <a:ea typeface="Netflix Sans"/>
                <a:cs typeface="Netflix Sans"/>
                <a:sym typeface="Netflix Sans"/>
              </a:rPr>
              <a:t>For easy acceptance, new standard should NOT be a </a:t>
            </a:r>
            <a:r>
              <a:rPr i="1" lang="en" sz="1600">
                <a:solidFill>
                  <a:schemeClr val="dk1"/>
                </a:solidFill>
                <a:latin typeface="Netflix Sans"/>
                <a:ea typeface="Netflix Sans"/>
                <a:cs typeface="Netflix Sans"/>
                <a:sym typeface="Netflix Sans"/>
              </a:rPr>
              <a:t>paradigm shift</a:t>
            </a:r>
            <a:r>
              <a:rPr lang="en" sz="1600">
                <a:solidFill>
                  <a:schemeClr val="dk1"/>
                </a:solidFill>
                <a:latin typeface="Netflix Sans"/>
                <a:ea typeface="Netflix Sans"/>
                <a:cs typeface="Netflix Sans"/>
                <a:sym typeface="Netflix Sans"/>
              </a:rPr>
              <a:t> </a:t>
            </a:r>
            <a:endParaRPr sz="1600">
              <a:solidFill>
                <a:schemeClr val="dk1"/>
              </a:solidFill>
              <a:latin typeface="Netflix Sans"/>
              <a:ea typeface="Netflix Sans"/>
              <a:cs typeface="Netflix Sans"/>
              <a:sym typeface="Netflix Sans"/>
            </a:endParaRPr>
          </a:p>
          <a:p>
            <a:pPr indent="-349250" lvl="1" marL="914400" rtl="0" algn="l">
              <a:spcBef>
                <a:spcPts val="0"/>
              </a:spcBef>
              <a:spcAft>
                <a:spcPts val="0"/>
              </a:spcAft>
              <a:buSzPts val="1900"/>
              <a:buFont typeface="Netflix Sans"/>
              <a:buChar char="○"/>
            </a:pPr>
            <a:r>
              <a:rPr lang="en" sz="1500">
                <a:solidFill>
                  <a:schemeClr val="dk1"/>
                </a:solidFill>
                <a:latin typeface="Netflix Sans"/>
                <a:ea typeface="Netflix Sans"/>
                <a:cs typeface="Netflix Sans"/>
                <a:sym typeface="Netflix Sans"/>
              </a:rPr>
              <a:t>A good approach is to </a:t>
            </a:r>
            <a:r>
              <a:rPr lang="en" sz="1500">
                <a:solidFill>
                  <a:schemeClr val="dk1"/>
                </a:solidFill>
                <a:latin typeface="Netflix Sans"/>
                <a:ea typeface="Netflix Sans"/>
                <a:cs typeface="Netflix Sans"/>
                <a:sym typeface="Netflix Sans"/>
              </a:rPr>
              <a:t>encompass prior standard as a special case</a:t>
            </a:r>
            <a:endParaRPr sz="1500">
              <a:solidFill>
                <a:schemeClr val="dk1"/>
              </a:solidFill>
              <a:latin typeface="Netflix Sans"/>
              <a:ea typeface="Netflix Sans"/>
              <a:cs typeface="Netflix Sans"/>
              <a:sym typeface="Netflix Sans"/>
            </a:endParaRPr>
          </a:p>
          <a:p>
            <a:pPr indent="-349250" lvl="0" marL="457200" rtl="0" algn="l">
              <a:spcBef>
                <a:spcPts val="0"/>
              </a:spcBef>
              <a:spcAft>
                <a:spcPts val="0"/>
              </a:spcAft>
              <a:buSzPts val="1900"/>
              <a:buFont typeface="Netflix Sans"/>
              <a:buChar char="●"/>
            </a:pPr>
            <a:r>
              <a:rPr lang="en" sz="1600">
                <a:latin typeface="Netflix Sans"/>
                <a:ea typeface="Netflix Sans"/>
                <a:cs typeface="Netflix Sans"/>
                <a:sym typeface="Netflix Sans"/>
              </a:rPr>
              <a:t>Solution must be intuitive</a:t>
            </a:r>
            <a:endParaRPr sz="16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Each </a:t>
            </a:r>
            <a:r>
              <a:rPr lang="en" sz="1500" u="sng">
                <a:latin typeface="Netflix Sans"/>
                <a:ea typeface="Netflix Sans"/>
                <a:cs typeface="Netflix Sans"/>
                <a:sym typeface="Netflix Sans"/>
              </a:rPr>
              <a:t>model parameter </a:t>
            </a:r>
            <a:r>
              <a:rPr lang="en" sz="1500">
                <a:latin typeface="Netflix Sans"/>
                <a:ea typeface="Netflix Sans"/>
                <a:cs typeface="Netflix Sans"/>
                <a:sym typeface="Netflix Sans"/>
              </a:rPr>
              <a:t>should carry explicit meaning</a:t>
            </a:r>
            <a:endParaRPr sz="15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Each </a:t>
            </a:r>
            <a:r>
              <a:rPr lang="en" sz="1500" u="sng">
                <a:latin typeface="Netflix Sans"/>
                <a:ea typeface="Netflix Sans"/>
                <a:cs typeface="Netflix Sans"/>
                <a:sym typeface="Netflix Sans"/>
              </a:rPr>
              <a:t>solution step</a:t>
            </a:r>
            <a:r>
              <a:rPr lang="en" sz="1500">
                <a:latin typeface="Netflix Sans"/>
                <a:ea typeface="Netflix Sans"/>
                <a:cs typeface="Netflix Sans"/>
                <a:sym typeface="Netflix Sans"/>
              </a:rPr>
              <a:t> should be highly interpretable</a:t>
            </a:r>
            <a:endParaRPr sz="1500">
              <a:latin typeface="Netflix Sans"/>
              <a:ea typeface="Netflix Sans"/>
              <a:cs typeface="Netflix Sans"/>
              <a:sym typeface="Netflix Sans"/>
            </a:endParaRPr>
          </a:p>
          <a:p>
            <a:pPr indent="-349250" lvl="0" marL="457200" rtl="0" algn="l">
              <a:spcBef>
                <a:spcPts val="0"/>
              </a:spcBef>
              <a:spcAft>
                <a:spcPts val="0"/>
              </a:spcAft>
              <a:buSzPts val="1900"/>
              <a:buFont typeface="Netflix Sans"/>
              <a:buChar char="●"/>
            </a:pPr>
            <a:r>
              <a:rPr lang="en" sz="1500">
                <a:latin typeface="Netflix Sans"/>
                <a:ea typeface="Netflix Sans"/>
                <a:cs typeface="Netflix Sans"/>
                <a:sym typeface="Netflix Sans"/>
              </a:rPr>
              <a:t>Solution should be widely applicable to different subjective methodologies</a:t>
            </a:r>
            <a:endParaRPr sz="15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ACR / ACR-HR</a:t>
            </a:r>
            <a:endParaRPr sz="15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DCR (DSIS)</a:t>
            </a:r>
            <a:endParaRPr sz="15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Continuous (DSCQS) / discrete scales</a:t>
            </a:r>
            <a:endParaRPr sz="1500">
              <a:latin typeface="Netflix Sans"/>
              <a:ea typeface="Netflix Sans"/>
              <a:cs typeface="Netflix Sans"/>
              <a:sym typeface="Netflix Sans"/>
            </a:endParaRPr>
          </a:p>
          <a:p>
            <a:pPr indent="-349250" lvl="0" marL="457200" rtl="0" algn="l">
              <a:spcBef>
                <a:spcPts val="0"/>
              </a:spcBef>
              <a:spcAft>
                <a:spcPts val="0"/>
              </a:spcAft>
              <a:buClr>
                <a:schemeClr val="dk1"/>
              </a:buClr>
              <a:buSzPts val="1900"/>
              <a:buFont typeface="Netflix Sans"/>
              <a:buChar char="●"/>
            </a:pPr>
            <a:r>
              <a:rPr lang="en" sz="1500">
                <a:solidFill>
                  <a:schemeClr val="dk1"/>
                </a:solidFill>
                <a:latin typeface="Netflix Sans"/>
                <a:ea typeface="Netflix Sans"/>
                <a:cs typeface="Netflix Sans"/>
                <a:sym typeface="Netflix Sans"/>
              </a:rPr>
              <a:t>Solution should be </a:t>
            </a:r>
            <a:r>
              <a:rPr i="1" lang="en" sz="1500">
                <a:solidFill>
                  <a:schemeClr val="dk1"/>
                </a:solidFill>
                <a:latin typeface="Netflix Sans"/>
                <a:ea typeface="Netflix Sans"/>
                <a:cs typeface="Netflix Sans"/>
                <a:sym typeface="Netflix Sans"/>
              </a:rPr>
              <a:t>fast</a:t>
            </a:r>
            <a:r>
              <a:rPr lang="en" sz="1500">
                <a:solidFill>
                  <a:schemeClr val="dk1"/>
                </a:solidFill>
                <a:latin typeface="Netflix Sans"/>
                <a:ea typeface="Netflix Sans"/>
                <a:cs typeface="Netflix Sans"/>
                <a:sym typeface="Netflix Sans"/>
              </a:rPr>
              <a:t> and </a:t>
            </a:r>
            <a:r>
              <a:rPr i="1" lang="en" sz="1500">
                <a:solidFill>
                  <a:schemeClr val="dk1"/>
                </a:solidFill>
                <a:latin typeface="Netflix Sans"/>
                <a:ea typeface="Netflix Sans"/>
                <a:cs typeface="Netflix Sans"/>
                <a:sym typeface="Netflix Sans"/>
              </a:rPr>
              <a:t>stable</a:t>
            </a:r>
            <a:endParaRPr i="1" sz="1500">
              <a:latin typeface="Netflix Sans"/>
              <a:ea typeface="Netflix Sans"/>
              <a:cs typeface="Netflix Sans"/>
              <a:sym typeface="Netflix Sans"/>
            </a:endParaRPr>
          </a:p>
        </p:txBody>
      </p:sp>
      <p:sp>
        <p:nvSpPr>
          <p:cNvPr id="229" name="Google Shape;229;p51"/>
          <p:cNvSpPr/>
          <p:nvPr/>
        </p:nvSpPr>
        <p:spPr>
          <a:xfrm>
            <a:off x="1720100" y="1688825"/>
            <a:ext cx="5562300" cy="249600"/>
          </a:xfrm>
          <a:prstGeom prst="leftRightArrow">
            <a:avLst>
              <a:gd fmla="val 50000" name="adj1"/>
              <a:gd fmla="val 50000" name="adj2"/>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51"/>
          <p:cNvPicPr preferRelativeResize="0"/>
          <p:nvPr/>
        </p:nvPicPr>
        <p:blipFill rotWithShape="1">
          <a:blip r:embed="rId3">
            <a:alphaModFix/>
          </a:blip>
          <a:srcRect b="8155" l="11606" r="23588" t="13048"/>
          <a:stretch/>
        </p:blipFill>
        <p:spPr>
          <a:xfrm>
            <a:off x="4152475" y="799425"/>
            <a:ext cx="725550" cy="934324"/>
          </a:xfrm>
          <a:prstGeom prst="rect">
            <a:avLst/>
          </a:prstGeom>
          <a:noFill/>
          <a:ln>
            <a:noFill/>
          </a:ln>
        </p:spPr>
      </p:pic>
      <p:sp>
        <p:nvSpPr>
          <p:cNvPr id="231" name="Google Shape;231;p51"/>
          <p:cNvSpPr/>
          <p:nvPr/>
        </p:nvSpPr>
        <p:spPr>
          <a:xfrm>
            <a:off x="958350" y="1313863"/>
            <a:ext cx="1864841" cy="233498"/>
          </a:xfrm>
          <a:prstGeom prst="rect">
            <a:avLst/>
          </a:prstGeom>
        </p:spPr>
        <p:txBody>
          <a:bodyPr>
            <a:prstTxWarp prst="textPlain"/>
          </a:bodyPr>
          <a:lstStyle/>
          <a:p>
            <a:pPr lvl="0" algn="ctr"/>
            <a:r>
              <a:rPr b="0" i="0">
                <a:ln>
                  <a:noFill/>
                </a:ln>
                <a:solidFill>
                  <a:srgbClr val="000000"/>
                </a:solidFill>
                <a:latin typeface="Netflix Sans"/>
              </a:rPr>
              <a:t>Old Standard</a:t>
            </a:r>
          </a:p>
        </p:txBody>
      </p:sp>
      <p:sp>
        <p:nvSpPr>
          <p:cNvPr id="232" name="Google Shape;232;p51"/>
          <p:cNvSpPr/>
          <p:nvPr/>
        </p:nvSpPr>
        <p:spPr>
          <a:xfrm>
            <a:off x="6300493" y="1345575"/>
            <a:ext cx="1965311" cy="230336"/>
          </a:xfrm>
          <a:prstGeom prst="rect">
            <a:avLst/>
          </a:prstGeom>
        </p:spPr>
        <p:txBody>
          <a:bodyPr>
            <a:prstTxWarp prst="textPlain"/>
          </a:bodyPr>
          <a:lstStyle/>
          <a:p>
            <a:pPr lvl="0" algn="ctr"/>
            <a:r>
              <a:rPr b="0" i="0">
                <a:ln>
                  <a:noFill/>
                </a:ln>
                <a:solidFill>
                  <a:srgbClr val="000000"/>
                </a:solidFill>
                <a:latin typeface="Netflix Sans"/>
              </a:rPr>
              <a:t>New Standard</a:t>
            </a: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33" name="Shape 933"/>
        <p:cNvGrpSpPr/>
        <p:nvPr/>
      </p:nvGrpSpPr>
      <p:grpSpPr>
        <a:xfrm>
          <a:off x="0" y="0"/>
          <a:ext cx="0" cy="0"/>
          <a:chOff x="0" y="0"/>
          <a:chExt cx="0" cy="0"/>
        </a:xfrm>
      </p:grpSpPr>
      <p:sp>
        <p:nvSpPr>
          <p:cNvPr id="934" name="Google Shape;934;p14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HDTV_Phase_I_Experiment_4</a:t>
            </a:r>
            <a:endParaRPr sz="2400">
              <a:latin typeface="Netflix Sans"/>
              <a:ea typeface="Netflix Sans"/>
              <a:cs typeface="Netflix Sans"/>
              <a:sym typeface="Netflix Sans"/>
            </a:endParaRPr>
          </a:p>
        </p:txBody>
      </p:sp>
      <p:pic>
        <p:nvPicPr>
          <p:cNvPr id="935" name="Google Shape;935;p141"/>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36" name="Google Shape;936;p141"/>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37" name="Google Shape;937;p141"/>
          <p:cNvPicPr preferRelativeResize="0"/>
          <p:nvPr/>
        </p:nvPicPr>
        <p:blipFill>
          <a:blip r:embed="rId5">
            <a:alphaModFix/>
          </a:blip>
          <a:stretch>
            <a:fillRect/>
          </a:stretch>
        </p:blipFill>
        <p:spPr>
          <a:xfrm>
            <a:off x="4571950" y="1017725"/>
            <a:ext cx="4419600" cy="1104900"/>
          </a:xfrm>
          <a:prstGeom prst="rect">
            <a:avLst/>
          </a:prstGeom>
          <a:noFill/>
          <a:ln>
            <a:noFill/>
          </a:ln>
        </p:spPr>
      </p:pic>
      <p:pic>
        <p:nvPicPr>
          <p:cNvPr id="938" name="Google Shape;938;p141"/>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2" name="Shape 942"/>
        <p:cNvGrpSpPr/>
        <p:nvPr/>
      </p:nvGrpSpPr>
      <p:grpSpPr>
        <a:xfrm>
          <a:off x="0" y="0"/>
          <a:ext cx="0" cy="0"/>
          <a:chOff x="0" y="0"/>
          <a:chExt cx="0" cy="0"/>
        </a:xfrm>
      </p:grpSpPr>
      <p:sp>
        <p:nvSpPr>
          <p:cNvPr id="943" name="Google Shape;943;p14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HDTV_Phase_I_Experiment_5</a:t>
            </a:r>
            <a:endParaRPr sz="2400">
              <a:latin typeface="Netflix Sans"/>
              <a:ea typeface="Netflix Sans"/>
              <a:cs typeface="Netflix Sans"/>
              <a:sym typeface="Netflix Sans"/>
            </a:endParaRPr>
          </a:p>
        </p:txBody>
      </p:sp>
      <p:pic>
        <p:nvPicPr>
          <p:cNvPr id="944" name="Google Shape;944;p142"/>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45" name="Google Shape;945;p142"/>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46" name="Google Shape;946;p142"/>
          <p:cNvPicPr preferRelativeResize="0"/>
          <p:nvPr/>
        </p:nvPicPr>
        <p:blipFill>
          <a:blip r:embed="rId5">
            <a:alphaModFix/>
          </a:blip>
          <a:stretch>
            <a:fillRect/>
          </a:stretch>
        </p:blipFill>
        <p:spPr>
          <a:xfrm>
            <a:off x="4572000" y="957225"/>
            <a:ext cx="4419600" cy="1104900"/>
          </a:xfrm>
          <a:prstGeom prst="rect">
            <a:avLst/>
          </a:prstGeom>
          <a:noFill/>
          <a:ln>
            <a:noFill/>
          </a:ln>
        </p:spPr>
      </p:pic>
      <p:pic>
        <p:nvPicPr>
          <p:cNvPr id="947" name="Google Shape;947;p142"/>
          <p:cNvPicPr preferRelativeResize="0"/>
          <p:nvPr/>
        </p:nvPicPr>
        <p:blipFill>
          <a:blip r:embed="rId6">
            <a:alphaModFix/>
          </a:blip>
          <a:stretch>
            <a:fillRect/>
          </a:stretch>
        </p:blipFill>
        <p:spPr>
          <a:xfrm>
            <a:off x="4724400" y="2214525"/>
            <a:ext cx="2379921" cy="27765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51" name="Shape 951"/>
        <p:cNvGrpSpPr/>
        <p:nvPr/>
      </p:nvGrpSpPr>
      <p:grpSpPr>
        <a:xfrm>
          <a:off x="0" y="0"/>
          <a:ext cx="0" cy="0"/>
          <a:chOff x="0" y="0"/>
          <a:chExt cx="0" cy="0"/>
        </a:xfrm>
      </p:grpSpPr>
      <p:sp>
        <p:nvSpPr>
          <p:cNvPr id="952" name="Google Shape;952;p14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HDTV_Phase_I_Experiment_6</a:t>
            </a:r>
            <a:endParaRPr sz="2400">
              <a:latin typeface="Netflix Sans"/>
              <a:ea typeface="Netflix Sans"/>
              <a:cs typeface="Netflix Sans"/>
              <a:sym typeface="Netflix Sans"/>
            </a:endParaRPr>
          </a:p>
        </p:txBody>
      </p:sp>
      <p:pic>
        <p:nvPicPr>
          <p:cNvPr id="953" name="Google Shape;953;p143"/>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54" name="Google Shape;954;p143"/>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55" name="Google Shape;955;p143"/>
          <p:cNvPicPr preferRelativeResize="0"/>
          <p:nvPr/>
        </p:nvPicPr>
        <p:blipFill>
          <a:blip r:embed="rId5">
            <a:alphaModFix/>
          </a:blip>
          <a:stretch>
            <a:fillRect/>
          </a:stretch>
        </p:blipFill>
        <p:spPr>
          <a:xfrm>
            <a:off x="4668375" y="1017725"/>
            <a:ext cx="4312026" cy="1078000"/>
          </a:xfrm>
          <a:prstGeom prst="rect">
            <a:avLst/>
          </a:prstGeom>
          <a:noFill/>
          <a:ln>
            <a:noFill/>
          </a:ln>
        </p:spPr>
      </p:pic>
      <p:pic>
        <p:nvPicPr>
          <p:cNvPr id="956" name="Google Shape;956;p143"/>
          <p:cNvPicPr preferRelativeResize="0"/>
          <p:nvPr/>
        </p:nvPicPr>
        <p:blipFill>
          <a:blip r:embed="rId6">
            <a:alphaModFix/>
          </a:blip>
          <a:stretch>
            <a:fillRect/>
          </a:stretch>
        </p:blipFill>
        <p:spPr>
          <a:xfrm>
            <a:off x="4724400" y="2248125"/>
            <a:ext cx="2351121" cy="27429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0" name="Shape 960"/>
        <p:cNvGrpSpPr/>
        <p:nvPr/>
      </p:nvGrpSpPr>
      <p:grpSpPr>
        <a:xfrm>
          <a:off x="0" y="0"/>
          <a:ext cx="0" cy="0"/>
          <a:chOff x="0" y="0"/>
          <a:chExt cx="0" cy="0"/>
        </a:xfrm>
      </p:grpSpPr>
      <p:sp>
        <p:nvSpPr>
          <p:cNvPr id="961" name="Google Shape;961;p144"/>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ITU-T_Supp_23_Experiment_1_BNR</a:t>
            </a:r>
            <a:endParaRPr sz="2400">
              <a:latin typeface="Netflix Sans"/>
              <a:ea typeface="Netflix Sans"/>
              <a:cs typeface="Netflix Sans"/>
              <a:sym typeface="Netflix Sans"/>
            </a:endParaRPr>
          </a:p>
        </p:txBody>
      </p:sp>
      <p:pic>
        <p:nvPicPr>
          <p:cNvPr id="962" name="Google Shape;962;p144"/>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963" name="Google Shape;963;p144"/>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64" name="Google Shape;964;p144"/>
          <p:cNvPicPr preferRelativeResize="0"/>
          <p:nvPr/>
        </p:nvPicPr>
        <p:blipFill>
          <a:blip r:embed="rId5">
            <a:alphaModFix/>
          </a:blip>
          <a:stretch>
            <a:fillRect/>
          </a:stretch>
        </p:blipFill>
        <p:spPr>
          <a:xfrm>
            <a:off x="4572000" y="1017725"/>
            <a:ext cx="4419600" cy="1104900"/>
          </a:xfrm>
          <a:prstGeom prst="rect">
            <a:avLst/>
          </a:prstGeom>
          <a:noFill/>
          <a:ln>
            <a:noFill/>
          </a:ln>
        </p:spPr>
      </p:pic>
      <p:pic>
        <p:nvPicPr>
          <p:cNvPr id="965" name="Google Shape;965;p144"/>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69" name="Shape 969"/>
        <p:cNvGrpSpPr/>
        <p:nvPr/>
      </p:nvGrpSpPr>
      <p:grpSpPr>
        <a:xfrm>
          <a:off x="0" y="0"/>
          <a:ext cx="0" cy="0"/>
          <a:chOff x="0" y="0"/>
          <a:chExt cx="0" cy="0"/>
        </a:xfrm>
      </p:grpSpPr>
      <p:sp>
        <p:nvSpPr>
          <p:cNvPr id="970" name="Google Shape;970;p14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MM2_1</a:t>
            </a:r>
            <a:endParaRPr sz="2400">
              <a:latin typeface="Netflix Sans"/>
              <a:ea typeface="Netflix Sans"/>
              <a:cs typeface="Netflix Sans"/>
              <a:sym typeface="Netflix Sans"/>
            </a:endParaRPr>
          </a:p>
        </p:txBody>
      </p:sp>
      <p:pic>
        <p:nvPicPr>
          <p:cNvPr id="971" name="Google Shape;971;p145"/>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972" name="Google Shape;972;p145"/>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73" name="Google Shape;973;p145"/>
          <p:cNvPicPr preferRelativeResize="0"/>
          <p:nvPr/>
        </p:nvPicPr>
        <p:blipFill>
          <a:blip r:embed="rId5">
            <a:alphaModFix/>
          </a:blip>
          <a:stretch>
            <a:fillRect/>
          </a:stretch>
        </p:blipFill>
        <p:spPr>
          <a:xfrm>
            <a:off x="4572000" y="1017725"/>
            <a:ext cx="4388325" cy="1097075"/>
          </a:xfrm>
          <a:prstGeom prst="rect">
            <a:avLst/>
          </a:prstGeom>
          <a:noFill/>
          <a:ln>
            <a:noFill/>
          </a:ln>
        </p:spPr>
      </p:pic>
      <p:pic>
        <p:nvPicPr>
          <p:cNvPr id="974" name="Google Shape;974;p145"/>
          <p:cNvPicPr preferRelativeResize="0"/>
          <p:nvPr/>
        </p:nvPicPr>
        <p:blipFill>
          <a:blip r:embed="rId6">
            <a:alphaModFix/>
          </a:blip>
          <a:stretch>
            <a:fillRect/>
          </a:stretch>
        </p:blipFill>
        <p:spPr>
          <a:xfrm>
            <a:off x="4724400" y="2267200"/>
            <a:ext cx="2334771" cy="27239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8" name="Shape 978"/>
        <p:cNvGrpSpPr/>
        <p:nvPr/>
      </p:nvGrpSpPr>
      <p:grpSpPr>
        <a:xfrm>
          <a:off x="0" y="0"/>
          <a:ext cx="0" cy="0"/>
          <a:chOff x="0" y="0"/>
          <a:chExt cx="0" cy="0"/>
        </a:xfrm>
      </p:grpSpPr>
      <p:sp>
        <p:nvSpPr>
          <p:cNvPr id="979" name="Google Shape;979;p14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MM2_2</a:t>
            </a:r>
            <a:endParaRPr sz="2400">
              <a:latin typeface="Netflix Sans"/>
              <a:ea typeface="Netflix Sans"/>
              <a:cs typeface="Netflix Sans"/>
              <a:sym typeface="Netflix Sans"/>
            </a:endParaRPr>
          </a:p>
        </p:txBody>
      </p:sp>
      <p:pic>
        <p:nvPicPr>
          <p:cNvPr id="980" name="Google Shape;980;p146"/>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981" name="Google Shape;981;p146"/>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82" name="Google Shape;982;p146"/>
          <p:cNvPicPr preferRelativeResize="0"/>
          <p:nvPr/>
        </p:nvPicPr>
        <p:blipFill>
          <a:blip r:embed="rId5">
            <a:alphaModFix/>
          </a:blip>
          <a:stretch>
            <a:fillRect/>
          </a:stretch>
        </p:blipFill>
        <p:spPr>
          <a:xfrm>
            <a:off x="4571950" y="1017725"/>
            <a:ext cx="4419600" cy="1104900"/>
          </a:xfrm>
          <a:prstGeom prst="rect">
            <a:avLst/>
          </a:prstGeom>
          <a:noFill/>
          <a:ln>
            <a:noFill/>
          </a:ln>
        </p:spPr>
      </p:pic>
      <p:pic>
        <p:nvPicPr>
          <p:cNvPr id="983" name="Google Shape;983;p146"/>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7" name="Shape 987"/>
        <p:cNvGrpSpPr/>
        <p:nvPr/>
      </p:nvGrpSpPr>
      <p:grpSpPr>
        <a:xfrm>
          <a:off x="0" y="0"/>
          <a:ext cx="0" cy="0"/>
          <a:chOff x="0" y="0"/>
          <a:chExt cx="0" cy="0"/>
        </a:xfrm>
      </p:grpSpPr>
      <p:sp>
        <p:nvSpPr>
          <p:cNvPr id="988" name="Google Shape;988;p14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MM2_3</a:t>
            </a:r>
            <a:endParaRPr sz="2400">
              <a:latin typeface="Netflix Sans"/>
              <a:ea typeface="Netflix Sans"/>
              <a:cs typeface="Netflix Sans"/>
              <a:sym typeface="Netflix Sans"/>
            </a:endParaRPr>
          </a:p>
        </p:txBody>
      </p:sp>
      <p:pic>
        <p:nvPicPr>
          <p:cNvPr id="989" name="Google Shape;989;p147"/>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990" name="Google Shape;990;p147"/>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91" name="Google Shape;991;p147"/>
          <p:cNvPicPr preferRelativeResize="0"/>
          <p:nvPr/>
        </p:nvPicPr>
        <p:blipFill>
          <a:blip r:embed="rId5">
            <a:alphaModFix/>
          </a:blip>
          <a:stretch>
            <a:fillRect/>
          </a:stretch>
        </p:blipFill>
        <p:spPr>
          <a:xfrm>
            <a:off x="4572000" y="1017725"/>
            <a:ext cx="4388451" cy="1097100"/>
          </a:xfrm>
          <a:prstGeom prst="rect">
            <a:avLst/>
          </a:prstGeom>
          <a:noFill/>
          <a:ln>
            <a:noFill/>
          </a:ln>
        </p:spPr>
      </p:pic>
      <p:pic>
        <p:nvPicPr>
          <p:cNvPr id="992" name="Google Shape;992;p147"/>
          <p:cNvPicPr preferRelativeResize="0"/>
          <p:nvPr/>
        </p:nvPicPr>
        <p:blipFill>
          <a:blip r:embed="rId6">
            <a:alphaModFix/>
          </a:blip>
          <a:stretch>
            <a:fillRect/>
          </a:stretch>
        </p:blipFill>
        <p:spPr>
          <a:xfrm>
            <a:off x="4724400" y="2267225"/>
            <a:ext cx="2334750" cy="27238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96" name="Shape 996"/>
        <p:cNvGrpSpPr/>
        <p:nvPr/>
      </p:nvGrpSpPr>
      <p:grpSpPr>
        <a:xfrm>
          <a:off x="0" y="0"/>
          <a:ext cx="0" cy="0"/>
          <a:chOff x="0" y="0"/>
          <a:chExt cx="0" cy="0"/>
        </a:xfrm>
      </p:grpSpPr>
      <p:sp>
        <p:nvSpPr>
          <p:cNvPr id="997" name="Google Shape;997;p148"/>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MM2_4</a:t>
            </a:r>
            <a:endParaRPr sz="2400">
              <a:latin typeface="Netflix Sans"/>
              <a:ea typeface="Netflix Sans"/>
              <a:cs typeface="Netflix Sans"/>
              <a:sym typeface="Netflix Sans"/>
            </a:endParaRPr>
          </a:p>
        </p:txBody>
      </p:sp>
      <p:pic>
        <p:nvPicPr>
          <p:cNvPr id="998" name="Google Shape;998;p148"/>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999" name="Google Shape;999;p148"/>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00" name="Google Shape;1000;p148"/>
          <p:cNvPicPr preferRelativeResize="0"/>
          <p:nvPr/>
        </p:nvPicPr>
        <p:blipFill>
          <a:blip r:embed="rId5">
            <a:alphaModFix/>
          </a:blip>
          <a:stretch>
            <a:fillRect/>
          </a:stretch>
        </p:blipFill>
        <p:spPr>
          <a:xfrm>
            <a:off x="4572000" y="1017725"/>
            <a:ext cx="4388400" cy="1097100"/>
          </a:xfrm>
          <a:prstGeom prst="rect">
            <a:avLst/>
          </a:prstGeom>
          <a:noFill/>
          <a:ln>
            <a:noFill/>
          </a:ln>
        </p:spPr>
      </p:pic>
      <p:pic>
        <p:nvPicPr>
          <p:cNvPr id="1001" name="Google Shape;1001;p148"/>
          <p:cNvPicPr preferRelativeResize="0"/>
          <p:nvPr/>
        </p:nvPicPr>
        <p:blipFill>
          <a:blip r:embed="rId6">
            <a:alphaModFix/>
          </a:blip>
          <a:stretch>
            <a:fillRect/>
          </a:stretch>
        </p:blipFill>
        <p:spPr>
          <a:xfrm>
            <a:off x="4724400" y="2267225"/>
            <a:ext cx="2334750" cy="2723875"/>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5" name="Shape 1005"/>
        <p:cNvGrpSpPr/>
        <p:nvPr/>
      </p:nvGrpSpPr>
      <p:grpSpPr>
        <a:xfrm>
          <a:off x="0" y="0"/>
          <a:ext cx="0" cy="0"/>
          <a:chOff x="0" y="0"/>
          <a:chExt cx="0" cy="0"/>
        </a:xfrm>
      </p:grpSpPr>
      <p:sp>
        <p:nvSpPr>
          <p:cNvPr id="1006" name="Google Shape;1006;p14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MM2_5</a:t>
            </a:r>
            <a:endParaRPr sz="2400">
              <a:latin typeface="Netflix Sans"/>
              <a:ea typeface="Netflix Sans"/>
              <a:cs typeface="Netflix Sans"/>
              <a:sym typeface="Netflix Sans"/>
            </a:endParaRPr>
          </a:p>
        </p:txBody>
      </p:sp>
      <p:pic>
        <p:nvPicPr>
          <p:cNvPr id="1007" name="Google Shape;1007;p149"/>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08" name="Google Shape;1008;p149"/>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09" name="Google Shape;1009;p149"/>
          <p:cNvPicPr preferRelativeResize="0"/>
          <p:nvPr/>
        </p:nvPicPr>
        <p:blipFill>
          <a:blip r:embed="rId5">
            <a:alphaModFix/>
          </a:blip>
          <a:stretch>
            <a:fillRect/>
          </a:stretch>
        </p:blipFill>
        <p:spPr>
          <a:xfrm>
            <a:off x="4564575" y="2461775"/>
            <a:ext cx="2168000" cy="2529326"/>
          </a:xfrm>
          <a:prstGeom prst="rect">
            <a:avLst/>
          </a:prstGeom>
          <a:noFill/>
          <a:ln>
            <a:noFill/>
          </a:ln>
        </p:spPr>
      </p:pic>
      <p:pic>
        <p:nvPicPr>
          <p:cNvPr id="1010" name="Google Shape;1010;p149"/>
          <p:cNvPicPr preferRelativeResize="0"/>
          <p:nvPr/>
        </p:nvPicPr>
        <p:blipFill>
          <a:blip r:embed="rId6">
            <a:alphaModFix/>
          </a:blip>
          <a:stretch>
            <a:fillRect/>
          </a:stretch>
        </p:blipFill>
        <p:spPr>
          <a:xfrm>
            <a:off x="4572000" y="781050"/>
            <a:ext cx="4572000" cy="1333500"/>
          </a:xfrm>
          <a:prstGeom prst="rect">
            <a:avLst/>
          </a:prstGeom>
          <a:noFill/>
          <a:ln>
            <a:noFill/>
          </a:ln>
        </p:spPr>
      </p:pic>
      <p:pic>
        <p:nvPicPr>
          <p:cNvPr id="1011" name="Google Shape;1011;p149"/>
          <p:cNvPicPr preferRelativeResize="0"/>
          <p:nvPr/>
        </p:nvPicPr>
        <p:blipFill>
          <a:blip r:embed="rId7">
            <a:alphaModFix/>
          </a:blip>
          <a:stretch>
            <a:fillRect/>
          </a:stretch>
        </p:blipFill>
        <p:spPr>
          <a:xfrm>
            <a:off x="6884975" y="2495550"/>
            <a:ext cx="2106626" cy="245773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5" name="Shape 1015"/>
        <p:cNvGrpSpPr/>
        <p:nvPr/>
      </p:nvGrpSpPr>
      <p:grpSpPr>
        <a:xfrm>
          <a:off x="0" y="0"/>
          <a:ext cx="0" cy="0"/>
          <a:chOff x="0" y="0"/>
          <a:chExt cx="0" cy="0"/>
        </a:xfrm>
      </p:grpSpPr>
      <p:sp>
        <p:nvSpPr>
          <p:cNvPr id="1016" name="Google Shape;1016;p15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MM2_6</a:t>
            </a:r>
            <a:endParaRPr sz="2400">
              <a:latin typeface="Netflix Sans"/>
              <a:ea typeface="Netflix Sans"/>
              <a:cs typeface="Netflix Sans"/>
              <a:sym typeface="Netflix Sans"/>
            </a:endParaRPr>
          </a:p>
        </p:txBody>
      </p:sp>
      <p:pic>
        <p:nvPicPr>
          <p:cNvPr id="1017" name="Google Shape;1017;p150"/>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18" name="Google Shape;1018;p150"/>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19" name="Google Shape;1019;p150"/>
          <p:cNvPicPr preferRelativeResize="0"/>
          <p:nvPr/>
        </p:nvPicPr>
        <p:blipFill>
          <a:blip r:embed="rId5">
            <a:alphaModFix/>
          </a:blip>
          <a:stretch>
            <a:fillRect/>
          </a:stretch>
        </p:blipFill>
        <p:spPr>
          <a:xfrm>
            <a:off x="4571950" y="1017725"/>
            <a:ext cx="4388400" cy="1097100"/>
          </a:xfrm>
          <a:prstGeom prst="rect">
            <a:avLst/>
          </a:prstGeom>
          <a:noFill/>
          <a:ln>
            <a:noFill/>
          </a:ln>
        </p:spPr>
      </p:pic>
      <p:pic>
        <p:nvPicPr>
          <p:cNvPr id="1020" name="Google Shape;1020;p150"/>
          <p:cNvPicPr preferRelativeResize="0"/>
          <p:nvPr/>
        </p:nvPicPr>
        <p:blipFill>
          <a:blip r:embed="rId6">
            <a:alphaModFix/>
          </a:blip>
          <a:stretch>
            <a:fillRect/>
          </a:stretch>
        </p:blipFill>
        <p:spPr>
          <a:xfrm>
            <a:off x="4724400" y="2267225"/>
            <a:ext cx="2334750" cy="272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5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238" name="Google Shape;238;p52"/>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Clr>
                <a:srgbClr val="B7B7B7"/>
              </a:buClr>
              <a:buSzPts val="1700"/>
              <a:buFont typeface="Netflix Sans"/>
              <a:buChar char="●"/>
            </a:pPr>
            <a:r>
              <a:rPr lang="en" sz="1600">
                <a:solidFill>
                  <a:srgbClr val="B7B7B7"/>
                </a:solidFill>
                <a:latin typeface="Netflix Sans"/>
                <a:ea typeface="Netflix Sans"/>
                <a:cs typeface="Netflix Sans"/>
                <a:sym typeface="Netflix Sans"/>
              </a:rPr>
              <a:t>Background and motivation</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Proposed methodology</a:t>
            </a:r>
            <a:endParaRPr sz="1600">
              <a:solidFill>
                <a:schemeClr val="dk1"/>
              </a:solidFill>
              <a:latin typeface="Netflix Sans"/>
              <a:ea typeface="Netflix Sans"/>
              <a:cs typeface="Netflix Sans"/>
              <a:sym typeface="Netflix Sans"/>
            </a:endParaRPr>
          </a:p>
          <a:p>
            <a:pPr indent="-330200" lvl="0" marL="4572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Progress since ITU-T SG12 C470</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New comparison results with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Interpreting the limitations of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Update on the calculation of confidence intervals</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Runtime analysis</a:t>
            </a:r>
            <a:endParaRPr sz="1600">
              <a:solidFill>
                <a:srgbClr val="B7B7B7"/>
              </a:solidFill>
              <a:latin typeface="Netflix Sans"/>
              <a:ea typeface="Netflix Sans"/>
              <a:cs typeface="Netflix Sans"/>
              <a:sym typeface="Netflix Sans"/>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4" name="Shape 1024"/>
        <p:cNvGrpSpPr/>
        <p:nvPr/>
      </p:nvGrpSpPr>
      <p:grpSpPr>
        <a:xfrm>
          <a:off x="0" y="0"/>
          <a:ext cx="0" cy="0"/>
          <a:chOff x="0" y="0"/>
          <a:chExt cx="0" cy="0"/>
        </a:xfrm>
      </p:grpSpPr>
      <p:sp>
        <p:nvSpPr>
          <p:cNvPr id="1025" name="Google Shape;1025;p15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MM2_7</a:t>
            </a:r>
            <a:endParaRPr sz="2400">
              <a:latin typeface="Netflix Sans"/>
              <a:ea typeface="Netflix Sans"/>
              <a:cs typeface="Netflix Sans"/>
              <a:sym typeface="Netflix Sans"/>
            </a:endParaRPr>
          </a:p>
        </p:txBody>
      </p:sp>
      <p:pic>
        <p:nvPicPr>
          <p:cNvPr id="1026" name="Google Shape;1026;p151"/>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27" name="Google Shape;1027;p151"/>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28" name="Google Shape;1028;p151"/>
          <p:cNvPicPr preferRelativeResize="0"/>
          <p:nvPr/>
        </p:nvPicPr>
        <p:blipFill>
          <a:blip r:embed="rId5">
            <a:alphaModFix/>
          </a:blip>
          <a:stretch>
            <a:fillRect/>
          </a:stretch>
        </p:blipFill>
        <p:spPr>
          <a:xfrm>
            <a:off x="4628700" y="1017725"/>
            <a:ext cx="4362900" cy="1090725"/>
          </a:xfrm>
          <a:prstGeom prst="rect">
            <a:avLst/>
          </a:prstGeom>
          <a:noFill/>
          <a:ln>
            <a:noFill/>
          </a:ln>
        </p:spPr>
      </p:pic>
      <p:pic>
        <p:nvPicPr>
          <p:cNvPr id="1029" name="Google Shape;1029;p151"/>
          <p:cNvPicPr preferRelativeResize="0"/>
          <p:nvPr/>
        </p:nvPicPr>
        <p:blipFill>
          <a:blip r:embed="rId6">
            <a:alphaModFix/>
          </a:blip>
          <a:stretch>
            <a:fillRect/>
          </a:stretch>
        </p:blipFill>
        <p:spPr>
          <a:xfrm>
            <a:off x="4724400" y="2260850"/>
            <a:ext cx="2340215" cy="27302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3" name="Shape 1033"/>
        <p:cNvGrpSpPr/>
        <p:nvPr/>
      </p:nvGrpSpPr>
      <p:grpSpPr>
        <a:xfrm>
          <a:off x="0" y="0"/>
          <a:ext cx="0" cy="0"/>
          <a:chOff x="0" y="0"/>
          <a:chExt cx="0" cy="0"/>
        </a:xfrm>
      </p:grpSpPr>
      <p:sp>
        <p:nvSpPr>
          <p:cNvPr id="1034" name="Google Shape;1034;p15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MM2_8</a:t>
            </a:r>
            <a:endParaRPr sz="2400">
              <a:latin typeface="Netflix Sans"/>
              <a:ea typeface="Netflix Sans"/>
              <a:cs typeface="Netflix Sans"/>
              <a:sym typeface="Netflix Sans"/>
            </a:endParaRPr>
          </a:p>
        </p:txBody>
      </p:sp>
      <p:pic>
        <p:nvPicPr>
          <p:cNvPr id="1035" name="Google Shape;1035;p152"/>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36" name="Google Shape;1036;p152"/>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37" name="Google Shape;1037;p152"/>
          <p:cNvPicPr preferRelativeResize="0"/>
          <p:nvPr/>
        </p:nvPicPr>
        <p:blipFill>
          <a:blip r:embed="rId5">
            <a:alphaModFix/>
          </a:blip>
          <a:stretch>
            <a:fillRect/>
          </a:stretch>
        </p:blipFill>
        <p:spPr>
          <a:xfrm>
            <a:off x="4572000" y="1017725"/>
            <a:ext cx="4388400" cy="1097100"/>
          </a:xfrm>
          <a:prstGeom prst="rect">
            <a:avLst/>
          </a:prstGeom>
          <a:noFill/>
          <a:ln>
            <a:noFill/>
          </a:ln>
        </p:spPr>
      </p:pic>
      <p:pic>
        <p:nvPicPr>
          <p:cNvPr id="1038" name="Google Shape;1038;p152"/>
          <p:cNvPicPr preferRelativeResize="0"/>
          <p:nvPr/>
        </p:nvPicPr>
        <p:blipFill>
          <a:blip r:embed="rId6">
            <a:alphaModFix/>
          </a:blip>
          <a:stretch>
            <a:fillRect/>
          </a:stretch>
        </p:blipFill>
        <p:spPr>
          <a:xfrm>
            <a:off x="4724400" y="2267225"/>
            <a:ext cx="2334750" cy="2723875"/>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2" name="Shape 1042"/>
        <p:cNvGrpSpPr/>
        <p:nvPr/>
      </p:nvGrpSpPr>
      <p:grpSpPr>
        <a:xfrm>
          <a:off x="0" y="0"/>
          <a:ext cx="0" cy="0"/>
          <a:chOff x="0" y="0"/>
          <a:chExt cx="0" cy="0"/>
        </a:xfrm>
      </p:grpSpPr>
      <p:sp>
        <p:nvSpPr>
          <p:cNvPr id="1043" name="Google Shape;1043;p15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MM2_9</a:t>
            </a:r>
            <a:endParaRPr sz="2400">
              <a:latin typeface="Netflix Sans"/>
              <a:ea typeface="Netflix Sans"/>
              <a:cs typeface="Netflix Sans"/>
              <a:sym typeface="Netflix Sans"/>
            </a:endParaRPr>
          </a:p>
        </p:txBody>
      </p:sp>
      <p:pic>
        <p:nvPicPr>
          <p:cNvPr id="1044" name="Google Shape;1044;p153"/>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45" name="Google Shape;1045;p153"/>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46" name="Google Shape;1046;p153"/>
          <p:cNvPicPr preferRelativeResize="0"/>
          <p:nvPr/>
        </p:nvPicPr>
        <p:blipFill>
          <a:blip r:embed="rId5">
            <a:alphaModFix/>
          </a:blip>
          <a:stretch>
            <a:fillRect/>
          </a:stretch>
        </p:blipFill>
        <p:spPr>
          <a:xfrm>
            <a:off x="4571950" y="1017725"/>
            <a:ext cx="4369251" cy="1092300"/>
          </a:xfrm>
          <a:prstGeom prst="rect">
            <a:avLst/>
          </a:prstGeom>
          <a:noFill/>
          <a:ln>
            <a:noFill/>
          </a:ln>
        </p:spPr>
      </p:pic>
      <p:pic>
        <p:nvPicPr>
          <p:cNvPr id="1047" name="Google Shape;1047;p153"/>
          <p:cNvPicPr preferRelativeResize="0"/>
          <p:nvPr/>
        </p:nvPicPr>
        <p:blipFill>
          <a:blip r:embed="rId6">
            <a:alphaModFix/>
          </a:blip>
          <a:stretch>
            <a:fillRect/>
          </a:stretch>
        </p:blipFill>
        <p:spPr>
          <a:xfrm>
            <a:off x="4724400" y="2262425"/>
            <a:ext cx="2338864" cy="272867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51" name="Shape 1051"/>
        <p:cNvGrpSpPr/>
        <p:nvPr/>
      </p:nvGrpSpPr>
      <p:grpSpPr>
        <a:xfrm>
          <a:off x="0" y="0"/>
          <a:ext cx="0" cy="0"/>
          <a:chOff x="0" y="0"/>
          <a:chExt cx="0" cy="0"/>
        </a:xfrm>
      </p:grpSpPr>
      <p:sp>
        <p:nvSpPr>
          <p:cNvPr id="1052" name="Google Shape;1052;p154"/>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MM2_10</a:t>
            </a:r>
            <a:endParaRPr sz="2400">
              <a:latin typeface="Netflix Sans"/>
              <a:ea typeface="Netflix Sans"/>
              <a:cs typeface="Netflix Sans"/>
              <a:sym typeface="Netflix Sans"/>
            </a:endParaRPr>
          </a:p>
        </p:txBody>
      </p:sp>
      <p:pic>
        <p:nvPicPr>
          <p:cNvPr id="1053" name="Google Shape;1053;p154"/>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54" name="Google Shape;1054;p154"/>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55" name="Google Shape;1055;p154"/>
          <p:cNvPicPr preferRelativeResize="0"/>
          <p:nvPr/>
        </p:nvPicPr>
        <p:blipFill>
          <a:blip r:embed="rId5">
            <a:alphaModFix/>
          </a:blip>
          <a:stretch>
            <a:fillRect/>
          </a:stretch>
        </p:blipFill>
        <p:spPr>
          <a:xfrm>
            <a:off x="4571950" y="1017725"/>
            <a:ext cx="4419600" cy="1104900"/>
          </a:xfrm>
          <a:prstGeom prst="rect">
            <a:avLst/>
          </a:prstGeom>
          <a:noFill/>
          <a:ln>
            <a:noFill/>
          </a:ln>
        </p:spPr>
      </p:pic>
      <p:pic>
        <p:nvPicPr>
          <p:cNvPr id="1056" name="Google Shape;1056;p154"/>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0" name="Shape 1060"/>
        <p:cNvGrpSpPr/>
        <p:nvPr/>
      </p:nvGrpSpPr>
      <p:grpSpPr>
        <a:xfrm>
          <a:off x="0" y="0"/>
          <a:ext cx="0" cy="0"/>
          <a:chOff x="0" y="0"/>
          <a:chExt cx="0" cy="0"/>
        </a:xfrm>
      </p:grpSpPr>
      <p:sp>
        <p:nvSpPr>
          <p:cNvPr id="1061" name="Google Shape;1061;p15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its4s2</a:t>
            </a:r>
            <a:endParaRPr sz="2400">
              <a:latin typeface="Netflix Sans"/>
              <a:ea typeface="Netflix Sans"/>
              <a:cs typeface="Netflix Sans"/>
              <a:sym typeface="Netflix Sans"/>
            </a:endParaRPr>
          </a:p>
        </p:txBody>
      </p:sp>
      <p:pic>
        <p:nvPicPr>
          <p:cNvPr id="1062" name="Google Shape;1062;p155"/>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63" name="Google Shape;1063;p155"/>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64" name="Google Shape;1064;p155"/>
          <p:cNvPicPr preferRelativeResize="0"/>
          <p:nvPr/>
        </p:nvPicPr>
        <p:blipFill>
          <a:blip r:embed="rId5">
            <a:alphaModFix/>
          </a:blip>
          <a:stretch>
            <a:fillRect/>
          </a:stretch>
        </p:blipFill>
        <p:spPr>
          <a:xfrm>
            <a:off x="4572000" y="1017725"/>
            <a:ext cx="4419600" cy="1104900"/>
          </a:xfrm>
          <a:prstGeom prst="rect">
            <a:avLst/>
          </a:prstGeom>
          <a:noFill/>
          <a:ln>
            <a:noFill/>
          </a:ln>
        </p:spPr>
      </p:pic>
      <p:pic>
        <p:nvPicPr>
          <p:cNvPr id="1065" name="Google Shape;1065;p155"/>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9" name="Shape 1069"/>
        <p:cNvGrpSpPr/>
        <p:nvPr/>
      </p:nvGrpSpPr>
      <p:grpSpPr>
        <a:xfrm>
          <a:off x="0" y="0"/>
          <a:ext cx="0" cy="0"/>
          <a:chOff x="0" y="0"/>
          <a:chExt cx="0" cy="0"/>
        </a:xfrm>
      </p:grpSpPr>
      <p:sp>
        <p:nvSpPr>
          <p:cNvPr id="1070" name="Google Shape;1070;p15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its4s_AGH</a:t>
            </a:r>
            <a:endParaRPr sz="2400">
              <a:latin typeface="Netflix Sans"/>
              <a:ea typeface="Netflix Sans"/>
              <a:cs typeface="Netflix Sans"/>
              <a:sym typeface="Netflix Sans"/>
            </a:endParaRPr>
          </a:p>
        </p:txBody>
      </p:sp>
      <p:pic>
        <p:nvPicPr>
          <p:cNvPr id="1071" name="Google Shape;1071;p156"/>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72" name="Google Shape;1072;p156"/>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73" name="Google Shape;1073;p156"/>
          <p:cNvPicPr preferRelativeResize="0"/>
          <p:nvPr/>
        </p:nvPicPr>
        <p:blipFill>
          <a:blip r:embed="rId5">
            <a:alphaModFix/>
          </a:blip>
          <a:stretch>
            <a:fillRect/>
          </a:stretch>
        </p:blipFill>
        <p:spPr>
          <a:xfrm>
            <a:off x="4571950" y="1017725"/>
            <a:ext cx="4419600" cy="1104900"/>
          </a:xfrm>
          <a:prstGeom prst="rect">
            <a:avLst/>
          </a:prstGeom>
          <a:noFill/>
          <a:ln>
            <a:noFill/>
          </a:ln>
        </p:spPr>
      </p:pic>
      <p:pic>
        <p:nvPicPr>
          <p:cNvPr id="1074" name="Google Shape;1074;p156"/>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8" name="Shape 1078"/>
        <p:cNvGrpSpPr/>
        <p:nvPr/>
      </p:nvGrpSpPr>
      <p:grpSpPr>
        <a:xfrm>
          <a:off x="0" y="0"/>
          <a:ext cx="0" cy="0"/>
          <a:chOff x="0" y="0"/>
          <a:chExt cx="0" cy="0"/>
        </a:xfrm>
      </p:grpSpPr>
      <p:sp>
        <p:nvSpPr>
          <p:cNvPr id="1079" name="Google Shape;1079;p15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its4s_NTIA</a:t>
            </a:r>
            <a:endParaRPr sz="2400">
              <a:latin typeface="Netflix Sans"/>
              <a:ea typeface="Netflix Sans"/>
              <a:cs typeface="Netflix Sans"/>
              <a:sym typeface="Netflix Sans"/>
            </a:endParaRPr>
          </a:p>
        </p:txBody>
      </p:sp>
      <p:pic>
        <p:nvPicPr>
          <p:cNvPr id="1080" name="Google Shape;1080;p157"/>
          <p:cNvPicPr preferRelativeResize="0"/>
          <p:nvPr/>
        </p:nvPicPr>
        <p:blipFill>
          <a:blip r:embed="rId3">
            <a:alphaModFix/>
          </a:blip>
          <a:stretch>
            <a:fillRect/>
          </a:stretch>
        </p:blipFill>
        <p:spPr>
          <a:xfrm>
            <a:off x="152400" y="3379925"/>
            <a:ext cx="3759408" cy="1611175"/>
          </a:xfrm>
          <a:prstGeom prst="rect">
            <a:avLst/>
          </a:prstGeom>
          <a:noFill/>
          <a:ln>
            <a:noFill/>
          </a:ln>
        </p:spPr>
      </p:pic>
      <p:pic>
        <p:nvPicPr>
          <p:cNvPr id="1081" name="Google Shape;1081;p157"/>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1082" name="Google Shape;1082;p157"/>
          <p:cNvPicPr preferRelativeResize="0"/>
          <p:nvPr/>
        </p:nvPicPr>
        <p:blipFill>
          <a:blip r:embed="rId5">
            <a:alphaModFix/>
          </a:blip>
          <a:stretch>
            <a:fillRect/>
          </a:stretch>
        </p:blipFill>
        <p:spPr>
          <a:xfrm>
            <a:off x="4572000" y="1017725"/>
            <a:ext cx="4419600" cy="1104900"/>
          </a:xfrm>
          <a:prstGeom prst="rect">
            <a:avLst/>
          </a:prstGeom>
          <a:noFill/>
          <a:ln>
            <a:noFill/>
          </a:ln>
        </p:spPr>
      </p:pic>
      <p:pic>
        <p:nvPicPr>
          <p:cNvPr id="1083" name="Google Shape;1083;p157"/>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87" name="Shape 1087"/>
        <p:cNvGrpSpPr/>
        <p:nvPr/>
      </p:nvGrpSpPr>
      <p:grpSpPr>
        <a:xfrm>
          <a:off x="0" y="0"/>
          <a:ext cx="0" cy="0"/>
          <a:chOff x="0" y="0"/>
          <a:chExt cx="0" cy="0"/>
        </a:xfrm>
      </p:grpSpPr>
      <p:sp>
        <p:nvSpPr>
          <p:cNvPr id="1088" name="Google Shape;1088;p158"/>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quality_variation_2017_ghent</a:t>
            </a:r>
            <a:endParaRPr sz="2400">
              <a:latin typeface="Netflix Sans"/>
              <a:ea typeface="Netflix Sans"/>
              <a:cs typeface="Netflix Sans"/>
              <a:sym typeface="Netflix Sans"/>
            </a:endParaRPr>
          </a:p>
        </p:txBody>
      </p:sp>
      <p:pic>
        <p:nvPicPr>
          <p:cNvPr id="1089" name="Google Shape;1089;p158"/>
          <p:cNvPicPr preferRelativeResize="0"/>
          <p:nvPr/>
        </p:nvPicPr>
        <p:blipFill>
          <a:blip r:embed="rId3">
            <a:alphaModFix/>
          </a:blip>
          <a:stretch>
            <a:fillRect/>
          </a:stretch>
        </p:blipFill>
        <p:spPr>
          <a:xfrm>
            <a:off x="152400" y="1017725"/>
            <a:ext cx="3962600" cy="1981300"/>
          </a:xfrm>
          <a:prstGeom prst="rect">
            <a:avLst/>
          </a:prstGeom>
          <a:noFill/>
          <a:ln>
            <a:noFill/>
          </a:ln>
        </p:spPr>
      </p:pic>
      <p:pic>
        <p:nvPicPr>
          <p:cNvPr id="1090" name="Google Shape;1090;p158"/>
          <p:cNvPicPr preferRelativeResize="0"/>
          <p:nvPr/>
        </p:nvPicPr>
        <p:blipFill>
          <a:blip r:embed="rId4">
            <a:alphaModFix/>
          </a:blip>
          <a:stretch>
            <a:fillRect/>
          </a:stretch>
        </p:blipFill>
        <p:spPr>
          <a:xfrm>
            <a:off x="152400" y="3078000"/>
            <a:ext cx="4724200" cy="2024657"/>
          </a:xfrm>
          <a:prstGeom prst="rect">
            <a:avLst/>
          </a:prstGeom>
          <a:noFill/>
          <a:ln>
            <a:noFill/>
          </a:ln>
        </p:spPr>
      </p:pic>
      <p:pic>
        <p:nvPicPr>
          <p:cNvPr id="1091" name="Google Shape;1091;p158"/>
          <p:cNvPicPr preferRelativeResize="0"/>
          <p:nvPr/>
        </p:nvPicPr>
        <p:blipFill>
          <a:blip r:embed="rId5">
            <a:alphaModFix/>
          </a:blip>
          <a:stretch>
            <a:fillRect/>
          </a:stretch>
        </p:blipFill>
        <p:spPr>
          <a:xfrm>
            <a:off x="4233025" y="1017725"/>
            <a:ext cx="4910976" cy="1432375"/>
          </a:xfrm>
          <a:prstGeom prst="rect">
            <a:avLst/>
          </a:prstGeom>
          <a:noFill/>
          <a:ln>
            <a:noFill/>
          </a:ln>
        </p:spPr>
      </p:pic>
      <p:pic>
        <p:nvPicPr>
          <p:cNvPr id="1092" name="Google Shape;1092;p158"/>
          <p:cNvPicPr preferRelativeResize="0"/>
          <p:nvPr/>
        </p:nvPicPr>
        <p:blipFill>
          <a:blip r:embed="rId6">
            <a:alphaModFix/>
          </a:blip>
          <a:stretch>
            <a:fillRect/>
          </a:stretch>
        </p:blipFill>
        <p:spPr>
          <a:xfrm>
            <a:off x="5029000" y="2602500"/>
            <a:ext cx="2047371" cy="238859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96" name="Shape 1096"/>
        <p:cNvGrpSpPr/>
        <p:nvPr/>
      </p:nvGrpSpPr>
      <p:grpSpPr>
        <a:xfrm>
          <a:off x="0" y="0"/>
          <a:ext cx="0" cy="0"/>
          <a:chOff x="0" y="0"/>
          <a:chExt cx="0" cy="0"/>
        </a:xfrm>
      </p:grpSpPr>
      <p:sp>
        <p:nvSpPr>
          <p:cNvPr id="1097" name="Google Shape;1097;p15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quality_variation_2017_agh_tablet</a:t>
            </a:r>
            <a:endParaRPr sz="2400">
              <a:latin typeface="Netflix Sans"/>
              <a:ea typeface="Netflix Sans"/>
              <a:cs typeface="Netflix Sans"/>
              <a:sym typeface="Netflix Sans"/>
            </a:endParaRPr>
          </a:p>
        </p:txBody>
      </p:sp>
      <p:pic>
        <p:nvPicPr>
          <p:cNvPr id="1098" name="Google Shape;1098;p159"/>
          <p:cNvPicPr preferRelativeResize="0"/>
          <p:nvPr/>
        </p:nvPicPr>
        <p:blipFill>
          <a:blip r:embed="rId3">
            <a:alphaModFix/>
          </a:blip>
          <a:stretch>
            <a:fillRect/>
          </a:stretch>
        </p:blipFill>
        <p:spPr>
          <a:xfrm>
            <a:off x="152400" y="1017725"/>
            <a:ext cx="3962600" cy="1981300"/>
          </a:xfrm>
          <a:prstGeom prst="rect">
            <a:avLst/>
          </a:prstGeom>
          <a:noFill/>
          <a:ln>
            <a:noFill/>
          </a:ln>
        </p:spPr>
      </p:pic>
      <p:pic>
        <p:nvPicPr>
          <p:cNvPr id="1099" name="Google Shape;1099;p159"/>
          <p:cNvPicPr preferRelativeResize="0"/>
          <p:nvPr/>
        </p:nvPicPr>
        <p:blipFill>
          <a:blip r:embed="rId4">
            <a:alphaModFix/>
          </a:blip>
          <a:stretch>
            <a:fillRect/>
          </a:stretch>
        </p:blipFill>
        <p:spPr>
          <a:xfrm>
            <a:off x="152400" y="3070850"/>
            <a:ext cx="4724200" cy="2024657"/>
          </a:xfrm>
          <a:prstGeom prst="rect">
            <a:avLst/>
          </a:prstGeom>
          <a:noFill/>
          <a:ln>
            <a:noFill/>
          </a:ln>
        </p:spPr>
      </p:pic>
      <p:pic>
        <p:nvPicPr>
          <p:cNvPr id="1100" name="Google Shape;1100;p159"/>
          <p:cNvPicPr preferRelativeResize="0"/>
          <p:nvPr/>
        </p:nvPicPr>
        <p:blipFill>
          <a:blip r:embed="rId5">
            <a:alphaModFix/>
          </a:blip>
          <a:stretch>
            <a:fillRect/>
          </a:stretch>
        </p:blipFill>
        <p:spPr>
          <a:xfrm>
            <a:off x="4200625" y="865325"/>
            <a:ext cx="4943376" cy="1441825"/>
          </a:xfrm>
          <a:prstGeom prst="rect">
            <a:avLst/>
          </a:prstGeom>
          <a:noFill/>
          <a:ln>
            <a:noFill/>
          </a:ln>
        </p:spPr>
      </p:pic>
      <p:pic>
        <p:nvPicPr>
          <p:cNvPr id="1101" name="Google Shape;1101;p159"/>
          <p:cNvPicPr preferRelativeResize="0"/>
          <p:nvPr/>
        </p:nvPicPr>
        <p:blipFill>
          <a:blip r:embed="rId6">
            <a:alphaModFix/>
          </a:blip>
          <a:stretch>
            <a:fillRect/>
          </a:stretch>
        </p:blipFill>
        <p:spPr>
          <a:xfrm>
            <a:off x="5029000" y="2459550"/>
            <a:ext cx="2169900" cy="25315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5" name="Shape 1105"/>
        <p:cNvGrpSpPr/>
        <p:nvPr/>
      </p:nvGrpSpPr>
      <p:grpSpPr>
        <a:xfrm>
          <a:off x="0" y="0"/>
          <a:ext cx="0" cy="0"/>
          <a:chOff x="0" y="0"/>
          <a:chExt cx="0" cy="0"/>
        </a:xfrm>
      </p:grpSpPr>
      <p:sp>
        <p:nvSpPr>
          <p:cNvPr id="1106" name="Google Shape;1106;p16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quality_variation_2017_agh_tv</a:t>
            </a:r>
            <a:endParaRPr sz="2400">
              <a:latin typeface="Netflix Sans"/>
              <a:ea typeface="Netflix Sans"/>
              <a:cs typeface="Netflix Sans"/>
              <a:sym typeface="Netflix Sans"/>
            </a:endParaRPr>
          </a:p>
        </p:txBody>
      </p:sp>
      <p:pic>
        <p:nvPicPr>
          <p:cNvPr id="1107" name="Google Shape;1107;p160"/>
          <p:cNvPicPr preferRelativeResize="0"/>
          <p:nvPr/>
        </p:nvPicPr>
        <p:blipFill>
          <a:blip r:embed="rId3">
            <a:alphaModFix/>
          </a:blip>
          <a:stretch>
            <a:fillRect/>
          </a:stretch>
        </p:blipFill>
        <p:spPr>
          <a:xfrm>
            <a:off x="152400" y="1017725"/>
            <a:ext cx="3962600" cy="1981300"/>
          </a:xfrm>
          <a:prstGeom prst="rect">
            <a:avLst/>
          </a:prstGeom>
          <a:noFill/>
          <a:ln>
            <a:noFill/>
          </a:ln>
        </p:spPr>
      </p:pic>
      <p:pic>
        <p:nvPicPr>
          <p:cNvPr id="1108" name="Google Shape;1108;p160"/>
          <p:cNvPicPr preferRelativeResize="0"/>
          <p:nvPr/>
        </p:nvPicPr>
        <p:blipFill>
          <a:blip r:embed="rId4">
            <a:alphaModFix/>
          </a:blip>
          <a:stretch>
            <a:fillRect/>
          </a:stretch>
        </p:blipFill>
        <p:spPr>
          <a:xfrm>
            <a:off x="152400" y="3070825"/>
            <a:ext cx="4724200" cy="2024657"/>
          </a:xfrm>
          <a:prstGeom prst="rect">
            <a:avLst/>
          </a:prstGeom>
          <a:noFill/>
          <a:ln>
            <a:noFill/>
          </a:ln>
        </p:spPr>
      </p:pic>
      <p:pic>
        <p:nvPicPr>
          <p:cNvPr id="1109" name="Google Shape;1109;p160"/>
          <p:cNvPicPr preferRelativeResize="0"/>
          <p:nvPr/>
        </p:nvPicPr>
        <p:blipFill>
          <a:blip r:embed="rId5">
            <a:alphaModFix/>
          </a:blip>
          <a:stretch>
            <a:fillRect/>
          </a:stretch>
        </p:blipFill>
        <p:spPr>
          <a:xfrm>
            <a:off x="4115011" y="1017725"/>
            <a:ext cx="4991913" cy="1455975"/>
          </a:xfrm>
          <a:prstGeom prst="rect">
            <a:avLst/>
          </a:prstGeom>
          <a:noFill/>
          <a:ln>
            <a:noFill/>
          </a:ln>
        </p:spPr>
      </p:pic>
      <p:pic>
        <p:nvPicPr>
          <p:cNvPr id="1110" name="Google Shape;1110;p160"/>
          <p:cNvPicPr preferRelativeResize="0"/>
          <p:nvPr/>
        </p:nvPicPr>
        <p:blipFill>
          <a:blip r:embed="rId6">
            <a:alphaModFix/>
          </a:blip>
          <a:stretch>
            <a:fillRect/>
          </a:stretch>
        </p:blipFill>
        <p:spPr>
          <a:xfrm>
            <a:off x="5029000" y="2626100"/>
            <a:ext cx="2027143" cy="2365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5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Proposed Model</a:t>
            </a:r>
            <a:r>
              <a:rPr lang="en" sz="2900">
                <a:solidFill>
                  <a:srgbClr val="999999"/>
                </a:solidFill>
                <a:latin typeface="Netflix Sans"/>
                <a:ea typeface="Netflix Sans"/>
                <a:cs typeface="Netflix Sans"/>
                <a:sym typeface="Netflix Sans"/>
              </a:rPr>
              <a:t>*</a:t>
            </a:r>
            <a:endParaRPr sz="2900">
              <a:solidFill>
                <a:srgbClr val="999999"/>
              </a:solidFill>
              <a:latin typeface="Netflix Sans"/>
              <a:ea typeface="Netflix Sans"/>
              <a:cs typeface="Netflix Sans"/>
              <a:sym typeface="Netflix Sans"/>
            </a:endParaRPr>
          </a:p>
        </p:txBody>
      </p:sp>
      <p:sp>
        <p:nvSpPr>
          <p:cNvPr id="244" name="Google Shape;244;p53"/>
          <p:cNvSpPr txBox="1"/>
          <p:nvPr>
            <p:ph idx="4294967295" type="body"/>
          </p:nvPr>
        </p:nvSpPr>
        <p:spPr>
          <a:xfrm>
            <a:off x="762000" y="2424675"/>
            <a:ext cx="7766100" cy="2372700"/>
          </a:xfrm>
          <a:prstGeom prst="rect">
            <a:avLst/>
          </a:prstGeom>
        </p:spPr>
        <p:txBody>
          <a:bodyPr anchorCtr="0" anchor="t" bIns="91425" lIns="91425" spcFirstLastPara="1" rIns="91425" wrap="square" tIns="91425">
            <a:noAutofit/>
          </a:bodyPr>
          <a:lstStyle/>
          <a:p>
            <a:pPr indent="-349250" lvl="0" marL="457200" rtl="0" algn="l">
              <a:spcBef>
                <a:spcPts val="600"/>
              </a:spcBef>
              <a:spcAft>
                <a:spcPts val="0"/>
              </a:spcAft>
              <a:buSzPts val="1900"/>
              <a:buFont typeface="Netflix Sans"/>
              <a:buChar char="●"/>
            </a:pPr>
            <a:r>
              <a:rPr i="1" lang="en" sz="1900">
                <a:latin typeface="Times New Roman"/>
                <a:ea typeface="Times New Roman"/>
                <a:cs typeface="Times New Roman"/>
                <a:sym typeface="Times New Roman"/>
              </a:rPr>
              <a:t>U</a:t>
            </a:r>
            <a:r>
              <a:rPr b="1" baseline="-25000" i="1" lang="en" sz="2400">
                <a:latin typeface="Times New Roman"/>
                <a:ea typeface="Times New Roman"/>
                <a:cs typeface="Times New Roman"/>
                <a:sym typeface="Times New Roman"/>
              </a:rPr>
              <a:t>ijr</a:t>
            </a:r>
            <a:r>
              <a:rPr lang="en" sz="1900">
                <a:latin typeface="Netflix Sans"/>
                <a:ea typeface="Netflix Sans"/>
                <a:cs typeface="Netflix Sans"/>
                <a:sym typeface="Netflix Sans"/>
              </a:rPr>
              <a:t> - Opinion score of subject </a:t>
            </a:r>
            <a:r>
              <a:rPr i="1" lang="en" sz="1900">
                <a:latin typeface="Times New Roman"/>
                <a:ea typeface="Times New Roman"/>
                <a:cs typeface="Times New Roman"/>
                <a:sym typeface="Times New Roman"/>
              </a:rPr>
              <a:t>i</a:t>
            </a:r>
            <a:r>
              <a:rPr lang="en" sz="1900">
                <a:latin typeface="Netflix Sans"/>
                <a:ea typeface="Netflix Sans"/>
                <a:cs typeface="Netflix Sans"/>
                <a:sym typeface="Netflix Sans"/>
              </a:rPr>
              <a:t>, stimulus </a:t>
            </a:r>
            <a:r>
              <a:rPr i="1" lang="en" sz="1900">
                <a:latin typeface="Times New Roman"/>
                <a:ea typeface="Times New Roman"/>
                <a:cs typeface="Times New Roman"/>
                <a:sym typeface="Times New Roman"/>
              </a:rPr>
              <a:t>j</a:t>
            </a:r>
            <a:r>
              <a:rPr lang="en" sz="1900">
                <a:latin typeface="Netflix Sans"/>
                <a:ea typeface="Netflix Sans"/>
                <a:cs typeface="Netflix Sans"/>
                <a:sym typeface="Netflix Sans"/>
              </a:rPr>
              <a:t> and repetition </a:t>
            </a:r>
            <a:r>
              <a:rPr i="1" lang="en" sz="1900">
                <a:latin typeface="Times New Roman"/>
                <a:ea typeface="Times New Roman"/>
                <a:cs typeface="Times New Roman"/>
                <a:sym typeface="Times New Roman"/>
              </a:rPr>
              <a:t>r</a:t>
            </a:r>
            <a:endParaRPr i="1" sz="1900">
              <a:latin typeface="Times New Roman"/>
              <a:ea typeface="Times New Roman"/>
              <a:cs typeface="Times New Roman"/>
              <a:sym typeface="Times New Roman"/>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𝜓</a:t>
            </a:r>
            <a:r>
              <a:rPr b="1" baseline="-25000" i="1" lang="en" sz="2400">
                <a:latin typeface="Times New Roman"/>
                <a:ea typeface="Times New Roman"/>
                <a:cs typeface="Times New Roman"/>
                <a:sym typeface="Times New Roman"/>
              </a:rPr>
              <a:t>j</a:t>
            </a:r>
            <a:r>
              <a:rPr lang="en" sz="1900">
                <a:latin typeface="Netflix Sans"/>
                <a:ea typeface="Netflix Sans"/>
                <a:cs typeface="Netflix Sans"/>
                <a:sym typeface="Netflix Sans"/>
              </a:rPr>
              <a:t> - true quality of stimulus </a:t>
            </a:r>
            <a:r>
              <a:rPr i="1" lang="en" sz="1900">
                <a:latin typeface="Times New Roman"/>
                <a:ea typeface="Times New Roman"/>
                <a:cs typeface="Times New Roman"/>
                <a:sym typeface="Times New Roman"/>
              </a:rPr>
              <a:t>j</a:t>
            </a:r>
            <a:endParaRPr i="1" sz="1900">
              <a:latin typeface="Times New Roman"/>
              <a:ea typeface="Times New Roman"/>
              <a:cs typeface="Times New Roman"/>
              <a:sym typeface="Times New Roman"/>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𝛥</a:t>
            </a:r>
            <a:r>
              <a:rPr b="1" baseline="-25000" i="1" lang="en" sz="2400">
                <a:latin typeface="Times New Roman"/>
                <a:ea typeface="Times New Roman"/>
                <a:cs typeface="Times New Roman"/>
                <a:sym typeface="Times New Roman"/>
              </a:rPr>
              <a:t>i</a:t>
            </a:r>
            <a:r>
              <a:rPr lang="en" sz="1900">
                <a:latin typeface="Netflix Sans"/>
                <a:ea typeface="Netflix Sans"/>
                <a:cs typeface="Netflix Sans"/>
                <a:sym typeface="Netflix Sans"/>
              </a:rPr>
              <a:t> - bias of subject </a:t>
            </a:r>
            <a:r>
              <a:rPr i="1" lang="en" sz="1900">
                <a:latin typeface="Times New Roman"/>
                <a:ea typeface="Times New Roman"/>
                <a:cs typeface="Times New Roman"/>
                <a:sym typeface="Times New Roman"/>
              </a:rPr>
              <a:t>i</a:t>
            </a:r>
            <a:endParaRPr i="1" sz="1900">
              <a:latin typeface="Times New Roman"/>
              <a:ea typeface="Times New Roman"/>
              <a:cs typeface="Times New Roman"/>
              <a:sym typeface="Times New Roman"/>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𝜐</a:t>
            </a:r>
            <a:r>
              <a:rPr b="1" baseline="-25000" i="1" lang="en" sz="2400">
                <a:latin typeface="Times New Roman"/>
                <a:ea typeface="Times New Roman"/>
                <a:cs typeface="Times New Roman"/>
                <a:sym typeface="Times New Roman"/>
              </a:rPr>
              <a:t>i</a:t>
            </a:r>
            <a:r>
              <a:rPr lang="en" sz="1900">
                <a:latin typeface="Netflix Sans"/>
                <a:ea typeface="Netflix Sans"/>
                <a:cs typeface="Netflix Sans"/>
                <a:sym typeface="Netflix Sans"/>
              </a:rPr>
              <a:t> - inconsistency (std) of subject </a:t>
            </a:r>
            <a:r>
              <a:rPr i="1" lang="en" sz="1900">
                <a:latin typeface="Times New Roman"/>
                <a:ea typeface="Times New Roman"/>
                <a:cs typeface="Times New Roman"/>
                <a:sym typeface="Times New Roman"/>
              </a:rPr>
              <a:t>i</a:t>
            </a:r>
            <a:endParaRPr i="1" sz="1900">
              <a:latin typeface="Times New Roman"/>
              <a:ea typeface="Times New Roman"/>
              <a:cs typeface="Times New Roman"/>
              <a:sym typeface="Times New Roman"/>
            </a:endParaRPr>
          </a:p>
          <a:p>
            <a:pPr indent="-349250" lvl="0" marL="457200" rtl="0" algn="l">
              <a:spcBef>
                <a:spcPts val="0"/>
              </a:spcBef>
              <a:spcAft>
                <a:spcPts val="0"/>
              </a:spcAft>
              <a:buSzPts val="1900"/>
              <a:buFont typeface="Netflix Sans"/>
              <a:buChar char="●"/>
            </a:pPr>
            <a:r>
              <a:rPr b="1" i="1" lang="en" sz="1900">
                <a:latin typeface="Times New Roman"/>
                <a:ea typeface="Times New Roman"/>
                <a:cs typeface="Times New Roman"/>
                <a:sym typeface="Times New Roman"/>
              </a:rPr>
              <a:t>X</a:t>
            </a:r>
            <a:r>
              <a:rPr lang="en" sz="1900">
                <a:latin typeface="Netflix Sans"/>
                <a:ea typeface="Netflix Sans"/>
                <a:cs typeface="Netflix Sans"/>
                <a:sym typeface="Netflix Sans"/>
              </a:rPr>
              <a:t> - i.i.d. normal random variables, </a:t>
            </a:r>
            <a:r>
              <a:rPr i="1" lang="en" sz="1900">
                <a:solidFill>
                  <a:schemeClr val="dk1"/>
                </a:solidFill>
                <a:latin typeface="Times New Roman"/>
                <a:ea typeface="Times New Roman"/>
                <a:cs typeface="Times New Roman"/>
                <a:sym typeface="Times New Roman"/>
              </a:rPr>
              <a:t>X </a:t>
            </a:r>
            <a:r>
              <a:rPr lang="en" sz="1900">
                <a:solidFill>
                  <a:schemeClr val="dk1"/>
                </a:solidFill>
                <a:latin typeface="Times New Roman"/>
                <a:ea typeface="Times New Roman"/>
                <a:cs typeface="Times New Roman"/>
                <a:sym typeface="Times New Roman"/>
              </a:rPr>
              <a:t>~ </a:t>
            </a:r>
            <a:r>
              <a:rPr i="1" lang="en" sz="1900">
                <a:solidFill>
                  <a:schemeClr val="dk1"/>
                </a:solidFill>
                <a:latin typeface="Times New Roman"/>
                <a:ea typeface="Times New Roman"/>
                <a:cs typeface="Times New Roman"/>
                <a:sym typeface="Times New Roman"/>
              </a:rPr>
              <a:t>N</a:t>
            </a:r>
            <a:r>
              <a:rPr lang="en" sz="1900">
                <a:solidFill>
                  <a:schemeClr val="dk1"/>
                </a:solidFill>
                <a:latin typeface="Times New Roman"/>
                <a:ea typeface="Times New Roman"/>
                <a:cs typeface="Times New Roman"/>
                <a:sym typeface="Times New Roman"/>
              </a:rPr>
              <a:t>(0, 1)</a:t>
            </a:r>
            <a:r>
              <a:rPr lang="en" sz="1900">
                <a:solidFill>
                  <a:schemeClr val="dk1"/>
                </a:solidFill>
                <a:latin typeface="Netflix Sans"/>
                <a:ea typeface="Netflix Sans"/>
                <a:cs typeface="Netflix Sans"/>
                <a:sym typeface="Netflix Sans"/>
              </a:rPr>
              <a:t> </a:t>
            </a:r>
            <a:endParaRPr sz="1600">
              <a:latin typeface="Netflix Sans"/>
              <a:ea typeface="Netflix Sans"/>
              <a:cs typeface="Netflix Sans"/>
              <a:sym typeface="Netflix Sans"/>
            </a:endParaRPr>
          </a:p>
        </p:txBody>
      </p:sp>
      <p:pic>
        <p:nvPicPr>
          <p:cNvPr descr="U_{ijr}=\psi_j+\Delta_i+\upsilon_iX" id="245" name="Google Shape;245;p53" title="MathEquation,#000000"/>
          <p:cNvPicPr preferRelativeResize="0"/>
          <p:nvPr/>
        </p:nvPicPr>
        <p:blipFill>
          <a:blip r:embed="rId3">
            <a:alphaModFix/>
          </a:blip>
          <a:stretch>
            <a:fillRect/>
          </a:stretch>
        </p:blipFill>
        <p:spPr>
          <a:xfrm>
            <a:off x="1917688" y="1627975"/>
            <a:ext cx="5308526" cy="643650"/>
          </a:xfrm>
          <a:prstGeom prst="rect">
            <a:avLst/>
          </a:prstGeom>
          <a:noFill/>
          <a:ln>
            <a:noFill/>
          </a:ln>
        </p:spPr>
      </p:pic>
      <p:grpSp>
        <p:nvGrpSpPr>
          <p:cNvPr id="246" name="Google Shape;246;p53"/>
          <p:cNvGrpSpPr/>
          <p:nvPr/>
        </p:nvGrpSpPr>
        <p:grpSpPr>
          <a:xfrm>
            <a:off x="1909100" y="869150"/>
            <a:ext cx="951000" cy="1402400"/>
            <a:chOff x="1223300" y="1250150"/>
            <a:chExt cx="951000" cy="1402400"/>
          </a:xfrm>
        </p:grpSpPr>
        <p:sp>
          <p:nvSpPr>
            <p:cNvPr id="247" name="Google Shape;247;p53"/>
            <p:cNvSpPr/>
            <p:nvPr/>
          </p:nvSpPr>
          <p:spPr>
            <a:xfrm>
              <a:off x="1223300" y="1933150"/>
              <a:ext cx="951000" cy="719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53"/>
            <p:cNvSpPr txBox="1"/>
            <p:nvPr/>
          </p:nvSpPr>
          <p:spPr>
            <a:xfrm>
              <a:off x="1281900" y="1250150"/>
              <a:ext cx="8007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0000"/>
                  </a:solidFill>
                </a:rPr>
                <a:t>Raw Opinion </a:t>
              </a:r>
              <a:endParaRPr sz="1200">
                <a:solidFill>
                  <a:srgbClr val="FF0000"/>
                </a:solidFill>
              </a:endParaRPr>
            </a:p>
            <a:p>
              <a:pPr indent="0" lvl="0" marL="0" rtl="0" algn="ctr">
                <a:spcBef>
                  <a:spcPts val="0"/>
                </a:spcBef>
                <a:spcAft>
                  <a:spcPts val="0"/>
                </a:spcAft>
                <a:buNone/>
              </a:pPr>
              <a:r>
                <a:rPr lang="en" sz="1200">
                  <a:solidFill>
                    <a:srgbClr val="FF0000"/>
                  </a:solidFill>
                </a:rPr>
                <a:t>Score</a:t>
              </a:r>
              <a:endParaRPr sz="1200">
                <a:solidFill>
                  <a:srgbClr val="FF0000"/>
                </a:solidFill>
              </a:endParaRPr>
            </a:p>
          </p:txBody>
        </p:sp>
      </p:grpSp>
      <p:grpSp>
        <p:nvGrpSpPr>
          <p:cNvPr id="249" name="Google Shape;249;p53"/>
          <p:cNvGrpSpPr/>
          <p:nvPr/>
        </p:nvGrpSpPr>
        <p:grpSpPr>
          <a:xfrm>
            <a:off x="3441150" y="1021550"/>
            <a:ext cx="800700" cy="1250000"/>
            <a:chOff x="1891500" y="1478750"/>
            <a:chExt cx="800700" cy="1250000"/>
          </a:xfrm>
        </p:grpSpPr>
        <p:sp>
          <p:nvSpPr>
            <p:cNvPr id="250" name="Google Shape;250;p53"/>
            <p:cNvSpPr/>
            <p:nvPr/>
          </p:nvSpPr>
          <p:spPr>
            <a:xfrm>
              <a:off x="2017800" y="1997650"/>
              <a:ext cx="636300" cy="731100"/>
            </a:xfrm>
            <a:prstGeom prst="rect">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53"/>
            <p:cNvSpPr txBox="1"/>
            <p:nvPr/>
          </p:nvSpPr>
          <p:spPr>
            <a:xfrm>
              <a:off x="1891500" y="1478750"/>
              <a:ext cx="8007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6AA84F"/>
                  </a:solidFill>
                </a:rPr>
                <a:t>True </a:t>
              </a:r>
              <a:endParaRPr sz="1200">
                <a:solidFill>
                  <a:srgbClr val="6AA84F"/>
                </a:solidFill>
              </a:endParaRPr>
            </a:p>
            <a:p>
              <a:pPr indent="0" lvl="0" marL="0" rtl="0" algn="ctr">
                <a:spcBef>
                  <a:spcPts val="0"/>
                </a:spcBef>
                <a:spcAft>
                  <a:spcPts val="0"/>
                </a:spcAft>
                <a:buNone/>
              </a:pPr>
              <a:r>
                <a:rPr lang="en" sz="1200">
                  <a:solidFill>
                    <a:srgbClr val="6AA84F"/>
                  </a:solidFill>
                </a:rPr>
                <a:t>Quality</a:t>
              </a:r>
              <a:endParaRPr sz="1200">
                <a:solidFill>
                  <a:srgbClr val="6AA84F"/>
                </a:solidFill>
              </a:endParaRPr>
            </a:p>
          </p:txBody>
        </p:sp>
      </p:grpSp>
      <p:grpSp>
        <p:nvGrpSpPr>
          <p:cNvPr id="252" name="Google Shape;252;p53"/>
          <p:cNvGrpSpPr/>
          <p:nvPr/>
        </p:nvGrpSpPr>
        <p:grpSpPr>
          <a:xfrm>
            <a:off x="4702250" y="1035450"/>
            <a:ext cx="800700" cy="1236075"/>
            <a:chOff x="533275" y="3499150"/>
            <a:chExt cx="800700" cy="1236075"/>
          </a:xfrm>
        </p:grpSpPr>
        <p:sp>
          <p:nvSpPr>
            <p:cNvPr id="253" name="Google Shape;253;p53"/>
            <p:cNvSpPr/>
            <p:nvPr/>
          </p:nvSpPr>
          <p:spPr>
            <a:xfrm>
              <a:off x="653925" y="4005925"/>
              <a:ext cx="672300" cy="7293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254" name="Google Shape;254;p53"/>
            <p:cNvSpPr txBox="1"/>
            <p:nvPr/>
          </p:nvSpPr>
          <p:spPr>
            <a:xfrm>
              <a:off x="533275" y="3499150"/>
              <a:ext cx="8007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9900"/>
                  </a:solidFill>
                </a:rPr>
                <a:t>Subject </a:t>
              </a:r>
              <a:endParaRPr sz="1200">
                <a:solidFill>
                  <a:srgbClr val="FF9900"/>
                </a:solidFill>
              </a:endParaRPr>
            </a:p>
            <a:p>
              <a:pPr indent="0" lvl="0" marL="0" rtl="0" algn="ctr">
                <a:spcBef>
                  <a:spcPts val="0"/>
                </a:spcBef>
                <a:spcAft>
                  <a:spcPts val="0"/>
                </a:spcAft>
                <a:buNone/>
              </a:pPr>
              <a:r>
                <a:rPr lang="en" sz="1200">
                  <a:solidFill>
                    <a:srgbClr val="FF9900"/>
                  </a:solidFill>
                </a:rPr>
                <a:t>Bias</a:t>
              </a:r>
              <a:endParaRPr sz="1200">
                <a:solidFill>
                  <a:srgbClr val="FF9900"/>
                </a:solidFill>
              </a:endParaRPr>
            </a:p>
          </p:txBody>
        </p:sp>
      </p:grpSp>
      <p:grpSp>
        <p:nvGrpSpPr>
          <p:cNvPr id="255" name="Google Shape;255;p53"/>
          <p:cNvGrpSpPr/>
          <p:nvPr/>
        </p:nvGrpSpPr>
        <p:grpSpPr>
          <a:xfrm>
            <a:off x="5831875" y="1035450"/>
            <a:ext cx="1133700" cy="1236050"/>
            <a:chOff x="1662900" y="3499150"/>
            <a:chExt cx="1133700" cy="1236050"/>
          </a:xfrm>
        </p:grpSpPr>
        <p:sp>
          <p:nvSpPr>
            <p:cNvPr id="256" name="Google Shape;256;p53"/>
            <p:cNvSpPr/>
            <p:nvPr/>
          </p:nvSpPr>
          <p:spPr>
            <a:xfrm>
              <a:off x="2022950" y="3997800"/>
              <a:ext cx="499200" cy="737400"/>
            </a:xfrm>
            <a:prstGeom prst="rect">
              <a:avLst/>
            </a:prstGeom>
            <a:noFill/>
            <a:ln cap="flat" cmpd="sng" w="1905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C78D8"/>
                </a:solidFill>
              </a:endParaRPr>
            </a:p>
          </p:txBody>
        </p:sp>
        <p:sp>
          <p:nvSpPr>
            <p:cNvPr id="257" name="Google Shape;257;p53"/>
            <p:cNvSpPr txBox="1"/>
            <p:nvPr/>
          </p:nvSpPr>
          <p:spPr>
            <a:xfrm>
              <a:off x="1662900" y="3499150"/>
              <a:ext cx="11337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00FF"/>
                  </a:solidFill>
                </a:rPr>
                <a:t>Subject </a:t>
              </a:r>
              <a:endParaRPr sz="1200">
                <a:solidFill>
                  <a:srgbClr val="FF00FF"/>
                </a:solidFill>
              </a:endParaRPr>
            </a:p>
            <a:p>
              <a:pPr indent="0" lvl="0" marL="0" rtl="0" algn="ctr">
                <a:spcBef>
                  <a:spcPts val="0"/>
                </a:spcBef>
                <a:spcAft>
                  <a:spcPts val="0"/>
                </a:spcAft>
                <a:buNone/>
              </a:pPr>
              <a:r>
                <a:rPr lang="en" sz="1200">
                  <a:solidFill>
                    <a:srgbClr val="FF00FF"/>
                  </a:solidFill>
                </a:rPr>
                <a:t>Inconsistency</a:t>
              </a:r>
              <a:endParaRPr sz="1200">
                <a:solidFill>
                  <a:srgbClr val="FF00FF"/>
                </a:solidFill>
              </a:endParaRPr>
            </a:p>
          </p:txBody>
        </p:sp>
      </p:grpSp>
      <p:sp>
        <p:nvSpPr>
          <p:cNvPr id="258" name="Google Shape;258;p53"/>
          <p:cNvSpPr txBox="1"/>
          <p:nvPr/>
        </p:nvSpPr>
        <p:spPr>
          <a:xfrm>
            <a:off x="1977100" y="4510600"/>
            <a:ext cx="7080000" cy="5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*The model is a simplified version of [Li&amp;Bampis’17] without considering the ambiguity of content. Compared to the original, the solution to the simplified model is faster and more stable.</a:t>
            </a:r>
            <a:endParaRPr sz="1200">
              <a:solidFill>
                <a:srgbClr val="999999"/>
              </a:solidFill>
              <a:latin typeface="Netflix Sans"/>
              <a:ea typeface="Netflix Sans"/>
              <a:cs typeface="Netflix Sans"/>
              <a:sym typeface="Netflix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4" name="Shape 1114"/>
        <p:cNvGrpSpPr/>
        <p:nvPr/>
      </p:nvGrpSpPr>
      <p:grpSpPr>
        <a:xfrm>
          <a:off x="0" y="0"/>
          <a:ext cx="0" cy="0"/>
          <a:chOff x="0" y="0"/>
          <a:chExt cx="0" cy="0"/>
        </a:xfrm>
      </p:grpSpPr>
      <p:sp>
        <p:nvSpPr>
          <p:cNvPr id="1115" name="Google Shape;1115;p16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upm_acreo_as2015_upm_with_audio_dataset</a:t>
            </a:r>
            <a:endParaRPr sz="2400">
              <a:latin typeface="Netflix Sans"/>
              <a:ea typeface="Netflix Sans"/>
              <a:cs typeface="Netflix Sans"/>
              <a:sym typeface="Netflix Sans"/>
            </a:endParaRPr>
          </a:p>
        </p:txBody>
      </p:sp>
      <p:pic>
        <p:nvPicPr>
          <p:cNvPr id="1116" name="Google Shape;1116;p161"/>
          <p:cNvPicPr preferRelativeResize="0"/>
          <p:nvPr/>
        </p:nvPicPr>
        <p:blipFill>
          <a:blip r:embed="rId3">
            <a:alphaModFix/>
          </a:blip>
          <a:stretch>
            <a:fillRect/>
          </a:stretch>
        </p:blipFill>
        <p:spPr>
          <a:xfrm>
            <a:off x="33175" y="937925"/>
            <a:ext cx="5840450" cy="2503050"/>
          </a:xfrm>
          <a:prstGeom prst="rect">
            <a:avLst/>
          </a:prstGeom>
          <a:noFill/>
          <a:ln>
            <a:noFill/>
          </a:ln>
        </p:spPr>
      </p:pic>
      <p:pic>
        <p:nvPicPr>
          <p:cNvPr id="1117" name="Google Shape;1117;p161"/>
          <p:cNvPicPr preferRelativeResize="0"/>
          <p:nvPr/>
        </p:nvPicPr>
        <p:blipFill>
          <a:blip r:embed="rId4">
            <a:alphaModFix/>
          </a:blip>
          <a:stretch>
            <a:fillRect/>
          </a:stretch>
        </p:blipFill>
        <p:spPr>
          <a:xfrm>
            <a:off x="356850" y="3455675"/>
            <a:ext cx="4796574" cy="1399000"/>
          </a:xfrm>
          <a:prstGeom prst="rect">
            <a:avLst/>
          </a:prstGeom>
          <a:noFill/>
          <a:ln>
            <a:noFill/>
          </a:ln>
        </p:spPr>
      </p:pic>
      <p:pic>
        <p:nvPicPr>
          <p:cNvPr id="1118" name="Google Shape;1118;p161"/>
          <p:cNvPicPr preferRelativeResize="0"/>
          <p:nvPr/>
        </p:nvPicPr>
        <p:blipFill>
          <a:blip r:embed="rId5">
            <a:alphaModFix/>
          </a:blip>
          <a:stretch>
            <a:fillRect/>
          </a:stretch>
        </p:blipFill>
        <p:spPr>
          <a:xfrm>
            <a:off x="5478876" y="901875"/>
            <a:ext cx="3635674" cy="424162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22" name="Shape 1122"/>
        <p:cNvGrpSpPr/>
        <p:nvPr/>
      </p:nvGrpSpPr>
      <p:grpSpPr>
        <a:xfrm>
          <a:off x="0" y="0"/>
          <a:ext cx="0" cy="0"/>
          <a:chOff x="0" y="0"/>
          <a:chExt cx="0" cy="0"/>
        </a:xfrm>
      </p:grpSpPr>
      <p:sp>
        <p:nvSpPr>
          <p:cNvPr id="1123" name="Google Shape;1123;p16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upm_acreo_as2015_upm_without_audio_dataset</a:t>
            </a:r>
            <a:endParaRPr sz="2400">
              <a:latin typeface="Netflix Sans"/>
              <a:ea typeface="Netflix Sans"/>
              <a:cs typeface="Netflix Sans"/>
              <a:sym typeface="Netflix Sans"/>
            </a:endParaRPr>
          </a:p>
        </p:txBody>
      </p:sp>
      <p:pic>
        <p:nvPicPr>
          <p:cNvPr id="1124" name="Google Shape;1124;p162"/>
          <p:cNvPicPr preferRelativeResize="0"/>
          <p:nvPr/>
        </p:nvPicPr>
        <p:blipFill>
          <a:blip r:embed="rId3">
            <a:alphaModFix/>
          </a:blip>
          <a:stretch>
            <a:fillRect/>
          </a:stretch>
        </p:blipFill>
        <p:spPr>
          <a:xfrm>
            <a:off x="152400" y="1017725"/>
            <a:ext cx="4598475" cy="1970775"/>
          </a:xfrm>
          <a:prstGeom prst="rect">
            <a:avLst/>
          </a:prstGeom>
          <a:noFill/>
          <a:ln>
            <a:noFill/>
          </a:ln>
        </p:spPr>
      </p:pic>
      <p:pic>
        <p:nvPicPr>
          <p:cNvPr id="1125" name="Google Shape;1125;p162"/>
          <p:cNvPicPr preferRelativeResize="0"/>
          <p:nvPr/>
        </p:nvPicPr>
        <p:blipFill>
          <a:blip r:embed="rId4">
            <a:alphaModFix/>
          </a:blip>
          <a:stretch>
            <a:fillRect/>
          </a:stretch>
        </p:blipFill>
        <p:spPr>
          <a:xfrm>
            <a:off x="152400" y="3140900"/>
            <a:ext cx="4228800" cy="1233400"/>
          </a:xfrm>
          <a:prstGeom prst="rect">
            <a:avLst/>
          </a:prstGeom>
          <a:noFill/>
          <a:ln>
            <a:noFill/>
          </a:ln>
        </p:spPr>
      </p:pic>
      <p:pic>
        <p:nvPicPr>
          <p:cNvPr id="1126" name="Google Shape;1126;p162"/>
          <p:cNvPicPr preferRelativeResize="0"/>
          <p:nvPr/>
        </p:nvPicPr>
        <p:blipFill>
          <a:blip r:embed="rId5">
            <a:alphaModFix/>
          </a:blip>
          <a:stretch>
            <a:fillRect/>
          </a:stretch>
        </p:blipFill>
        <p:spPr>
          <a:xfrm>
            <a:off x="4903275" y="1017725"/>
            <a:ext cx="3405750" cy="39733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0" name="Shape 1130"/>
        <p:cNvGrpSpPr/>
        <p:nvPr/>
      </p:nvGrpSpPr>
      <p:grpSpPr>
        <a:xfrm>
          <a:off x="0" y="0"/>
          <a:ext cx="0" cy="0"/>
          <a:chOff x="0" y="0"/>
          <a:chExt cx="0" cy="0"/>
        </a:xfrm>
      </p:grpSpPr>
      <p:sp>
        <p:nvSpPr>
          <p:cNvPr id="1131" name="Google Shape;1131;p16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upm_acreo_as2015_acreo_without_audio_dataset</a:t>
            </a:r>
            <a:endParaRPr sz="2400">
              <a:latin typeface="Netflix Sans"/>
              <a:ea typeface="Netflix Sans"/>
              <a:cs typeface="Netflix Sans"/>
              <a:sym typeface="Netflix Sans"/>
            </a:endParaRPr>
          </a:p>
        </p:txBody>
      </p:sp>
      <p:pic>
        <p:nvPicPr>
          <p:cNvPr id="1132" name="Google Shape;1132;p163"/>
          <p:cNvPicPr preferRelativeResize="0"/>
          <p:nvPr/>
        </p:nvPicPr>
        <p:blipFill>
          <a:blip r:embed="rId3">
            <a:alphaModFix/>
          </a:blip>
          <a:stretch>
            <a:fillRect/>
          </a:stretch>
        </p:blipFill>
        <p:spPr>
          <a:xfrm>
            <a:off x="152400" y="1017725"/>
            <a:ext cx="4610375" cy="1975875"/>
          </a:xfrm>
          <a:prstGeom prst="rect">
            <a:avLst/>
          </a:prstGeom>
          <a:noFill/>
          <a:ln>
            <a:noFill/>
          </a:ln>
        </p:spPr>
      </p:pic>
      <p:pic>
        <p:nvPicPr>
          <p:cNvPr id="1133" name="Google Shape;1133;p163"/>
          <p:cNvPicPr preferRelativeResize="0"/>
          <p:nvPr/>
        </p:nvPicPr>
        <p:blipFill>
          <a:blip r:embed="rId4">
            <a:alphaModFix/>
          </a:blip>
          <a:stretch>
            <a:fillRect/>
          </a:stretch>
        </p:blipFill>
        <p:spPr>
          <a:xfrm>
            <a:off x="152400" y="3146000"/>
            <a:ext cx="4254351" cy="1240850"/>
          </a:xfrm>
          <a:prstGeom prst="rect">
            <a:avLst/>
          </a:prstGeom>
          <a:noFill/>
          <a:ln>
            <a:noFill/>
          </a:ln>
        </p:spPr>
      </p:pic>
      <p:pic>
        <p:nvPicPr>
          <p:cNvPr id="1134" name="Google Shape;1134;p163"/>
          <p:cNvPicPr preferRelativeResize="0"/>
          <p:nvPr/>
        </p:nvPicPr>
        <p:blipFill>
          <a:blip r:embed="rId5">
            <a:alphaModFix/>
          </a:blip>
          <a:stretch>
            <a:fillRect/>
          </a:stretch>
        </p:blipFill>
        <p:spPr>
          <a:xfrm>
            <a:off x="4915175" y="1017725"/>
            <a:ext cx="3405750" cy="39733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8" name="Shape 1138"/>
        <p:cNvGrpSpPr/>
        <p:nvPr/>
      </p:nvGrpSpPr>
      <p:grpSpPr>
        <a:xfrm>
          <a:off x="0" y="0"/>
          <a:ext cx="0" cy="0"/>
          <a:chOff x="0" y="0"/>
          <a:chExt cx="0" cy="0"/>
        </a:xfrm>
      </p:grpSpPr>
      <p:sp>
        <p:nvSpPr>
          <p:cNvPr id="1139" name="Google Shape;1139;p164"/>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vqeg_frtv_p1_525_line_low_dataset</a:t>
            </a:r>
            <a:endParaRPr sz="2400">
              <a:latin typeface="Netflix Sans"/>
              <a:ea typeface="Netflix Sans"/>
              <a:cs typeface="Netflix Sans"/>
              <a:sym typeface="Netflix Sans"/>
            </a:endParaRPr>
          </a:p>
        </p:txBody>
      </p:sp>
      <p:pic>
        <p:nvPicPr>
          <p:cNvPr id="1140" name="Google Shape;1140;p164"/>
          <p:cNvPicPr preferRelativeResize="0"/>
          <p:nvPr/>
        </p:nvPicPr>
        <p:blipFill rotWithShape="1">
          <a:blip r:embed="rId3">
            <a:alphaModFix/>
          </a:blip>
          <a:srcRect b="0" l="31824" r="0" t="0"/>
          <a:stretch/>
        </p:blipFill>
        <p:spPr>
          <a:xfrm>
            <a:off x="445600" y="865325"/>
            <a:ext cx="4545501" cy="2857500"/>
          </a:xfrm>
          <a:prstGeom prst="rect">
            <a:avLst/>
          </a:prstGeom>
          <a:noFill/>
          <a:ln>
            <a:noFill/>
          </a:ln>
        </p:spPr>
      </p:pic>
      <p:pic>
        <p:nvPicPr>
          <p:cNvPr id="1141" name="Google Shape;1141;p164"/>
          <p:cNvPicPr preferRelativeResize="0"/>
          <p:nvPr/>
        </p:nvPicPr>
        <p:blipFill>
          <a:blip r:embed="rId4">
            <a:alphaModFix/>
          </a:blip>
          <a:stretch>
            <a:fillRect/>
          </a:stretch>
        </p:blipFill>
        <p:spPr>
          <a:xfrm>
            <a:off x="47925" y="3591050"/>
            <a:ext cx="5151825" cy="1502625"/>
          </a:xfrm>
          <a:prstGeom prst="rect">
            <a:avLst/>
          </a:prstGeom>
          <a:noFill/>
          <a:ln>
            <a:noFill/>
          </a:ln>
        </p:spPr>
      </p:pic>
      <p:pic>
        <p:nvPicPr>
          <p:cNvPr id="1142" name="Google Shape;1142;p164"/>
          <p:cNvPicPr preferRelativeResize="0"/>
          <p:nvPr/>
        </p:nvPicPr>
        <p:blipFill>
          <a:blip r:embed="rId5">
            <a:alphaModFix/>
          </a:blip>
          <a:stretch>
            <a:fillRect/>
          </a:stretch>
        </p:blipFill>
        <p:spPr>
          <a:xfrm>
            <a:off x="5352150" y="1017725"/>
            <a:ext cx="3405750" cy="39733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46" name="Shape 1146"/>
        <p:cNvGrpSpPr/>
        <p:nvPr/>
      </p:nvGrpSpPr>
      <p:grpSpPr>
        <a:xfrm>
          <a:off x="0" y="0"/>
          <a:ext cx="0" cy="0"/>
          <a:chOff x="0" y="0"/>
          <a:chExt cx="0" cy="0"/>
        </a:xfrm>
      </p:grpSpPr>
      <p:sp>
        <p:nvSpPr>
          <p:cNvPr id="1147" name="Google Shape;1147;p16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vqeg_frtv_p1_525_line_high_dataset</a:t>
            </a:r>
            <a:endParaRPr sz="2400">
              <a:latin typeface="Netflix Sans"/>
              <a:ea typeface="Netflix Sans"/>
              <a:cs typeface="Netflix Sans"/>
              <a:sym typeface="Netflix Sans"/>
            </a:endParaRPr>
          </a:p>
        </p:txBody>
      </p:sp>
      <p:pic>
        <p:nvPicPr>
          <p:cNvPr id="1148" name="Google Shape;1148;p165"/>
          <p:cNvPicPr preferRelativeResize="0"/>
          <p:nvPr/>
        </p:nvPicPr>
        <p:blipFill rotWithShape="1">
          <a:blip r:embed="rId3">
            <a:alphaModFix/>
          </a:blip>
          <a:srcRect b="0" l="32550" r="0" t="0"/>
          <a:stretch/>
        </p:blipFill>
        <p:spPr>
          <a:xfrm>
            <a:off x="458075" y="865325"/>
            <a:ext cx="4497301" cy="2857500"/>
          </a:xfrm>
          <a:prstGeom prst="rect">
            <a:avLst/>
          </a:prstGeom>
          <a:noFill/>
          <a:ln>
            <a:noFill/>
          </a:ln>
        </p:spPr>
      </p:pic>
      <p:pic>
        <p:nvPicPr>
          <p:cNvPr id="1149" name="Google Shape;1149;p165"/>
          <p:cNvPicPr preferRelativeResize="0"/>
          <p:nvPr/>
        </p:nvPicPr>
        <p:blipFill>
          <a:blip r:embed="rId4">
            <a:alphaModFix/>
          </a:blip>
          <a:stretch>
            <a:fillRect/>
          </a:stretch>
        </p:blipFill>
        <p:spPr>
          <a:xfrm>
            <a:off x="128300" y="3624250"/>
            <a:ext cx="4902675" cy="1429950"/>
          </a:xfrm>
          <a:prstGeom prst="rect">
            <a:avLst/>
          </a:prstGeom>
          <a:noFill/>
          <a:ln>
            <a:noFill/>
          </a:ln>
        </p:spPr>
      </p:pic>
      <p:pic>
        <p:nvPicPr>
          <p:cNvPr id="1150" name="Google Shape;1150;p165"/>
          <p:cNvPicPr preferRelativeResize="0"/>
          <p:nvPr/>
        </p:nvPicPr>
        <p:blipFill>
          <a:blip r:embed="rId5">
            <a:alphaModFix/>
          </a:blip>
          <a:stretch>
            <a:fillRect/>
          </a:stretch>
        </p:blipFill>
        <p:spPr>
          <a:xfrm>
            <a:off x="5183375" y="1017725"/>
            <a:ext cx="3405750" cy="39733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54" name="Shape 1154"/>
        <p:cNvGrpSpPr/>
        <p:nvPr/>
      </p:nvGrpSpPr>
      <p:grpSpPr>
        <a:xfrm>
          <a:off x="0" y="0"/>
          <a:ext cx="0" cy="0"/>
          <a:chOff x="0" y="0"/>
          <a:chExt cx="0" cy="0"/>
        </a:xfrm>
      </p:grpSpPr>
      <p:sp>
        <p:nvSpPr>
          <p:cNvPr id="1155" name="Google Shape;1155;p16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vqeg_frtv_p1_625_line_low_dataset</a:t>
            </a:r>
            <a:endParaRPr sz="2400">
              <a:latin typeface="Netflix Sans"/>
              <a:ea typeface="Netflix Sans"/>
              <a:cs typeface="Netflix Sans"/>
              <a:sym typeface="Netflix Sans"/>
            </a:endParaRPr>
          </a:p>
        </p:txBody>
      </p:sp>
      <p:pic>
        <p:nvPicPr>
          <p:cNvPr id="1156" name="Google Shape;1156;p166"/>
          <p:cNvPicPr preferRelativeResize="0"/>
          <p:nvPr/>
        </p:nvPicPr>
        <p:blipFill rotWithShape="1">
          <a:blip r:embed="rId3">
            <a:alphaModFix/>
          </a:blip>
          <a:srcRect b="0" l="37248" r="0" t="0"/>
          <a:stretch/>
        </p:blipFill>
        <p:spPr>
          <a:xfrm>
            <a:off x="426250" y="789125"/>
            <a:ext cx="4183849" cy="2857500"/>
          </a:xfrm>
          <a:prstGeom prst="rect">
            <a:avLst/>
          </a:prstGeom>
          <a:noFill/>
          <a:ln>
            <a:noFill/>
          </a:ln>
        </p:spPr>
      </p:pic>
      <p:pic>
        <p:nvPicPr>
          <p:cNvPr id="1157" name="Google Shape;1157;p166"/>
          <p:cNvPicPr preferRelativeResize="0"/>
          <p:nvPr/>
        </p:nvPicPr>
        <p:blipFill>
          <a:blip r:embed="rId4">
            <a:alphaModFix/>
          </a:blip>
          <a:stretch>
            <a:fillRect/>
          </a:stretch>
        </p:blipFill>
        <p:spPr>
          <a:xfrm>
            <a:off x="152400" y="3564150"/>
            <a:ext cx="5094513" cy="1485900"/>
          </a:xfrm>
          <a:prstGeom prst="rect">
            <a:avLst/>
          </a:prstGeom>
          <a:noFill/>
          <a:ln>
            <a:noFill/>
          </a:ln>
        </p:spPr>
      </p:pic>
      <p:pic>
        <p:nvPicPr>
          <p:cNvPr id="1158" name="Google Shape;1158;p166"/>
          <p:cNvPicPr preferRelativeResize="0"/>
          <p:nvPr/>
        </p:nvPicPr>
        <p:blipFill>
          <a:blip r:embed="rId5">
            <a:alphaModFix/>
          </a:blip>
          <a:stretch>
            <a:fillRect/>
          </a:stretch>
        </p:blipFill>
        <p:spPr>
          <a:xfrm>
            <a:off x="5399313" y="1017725"/>
            <a:ext cx="3405750" cy="39733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2" name="Shape 1162"/>
        <p:cNvGrpSpPr/>
        <p:nvPr/>
      </p:nvGrpSpPr>
      <p:grpSpPr>
        <a:xfrm>
          <a:off x="0" y="0"/>
          <a:ext cx="0" cy="0"/>
          <a:chOff x="0" y="0"/>
          <a:chExt cx="0" cy="0"/>
        </a:xfrm>
      </p:grpSpPr>
      <p:sp>
        <p:nvSpPr>
          <p:cNvPr id="1163" name="Google Shape;1163;p16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vqeg_frtv_p1_625_line_high_dataset</a:t>
            </a:r>
            <a:endParaRPr sz="2400">
              <a:latin typeface="Netflix Sans"/>
              <a:ea typeface="Netflix Sans"/>
              <a:cs typeface="Netflix Sans"/>
              <a:sym typeface="Netflix Sans"/>
            </a:endParaRPr>
          </a:p>
        </p:txBody>
      </p:sp>
      <p:pic>
        <p:nvPicPr>
          <p:cNvPr id="1164" name="Google Shape;1164;p167"/>
          <p:cNvPicPr preferRelativeResize="0"/>
          <p:nvPr/>
        </p:nvPicPr>
        <p:blipFill rotWithShape="1">
          <a:blip r:embed="rId3">
            <a:alphaModFix/>
          </a:blip>
          <a:srcRect b="0" l="31824" r="0" t="0"/>
          <a:stretch/>
        </p:blipFill>
        <p:spPr>
          <a:xfrm>
            <a:off x="-11600" y="1017725"/>
            <a:ext cx="4545501" cy="2857500"/>
          </a:xfrm>
          <a:prstGeom prst="rect">
            <a:avLst/>
          </a:prstGeom>
          <a:noFill/>
          <a:ln>
            <a:noFill/>
          </a:ln>
        </p:spPr>
      </p:pic>
      <p:pic>
        <p:nvPicPr>
          <p:cNvPr id="1165" name="Google Shape;1165;p167"/>
          <p:cNvPicPr preferRelativeResize="0"/>
          <p:nvPr/>
        </p:nvPicPr>
        <p:blipFill>
          <a:blip r:embed="rId4">
            <a:alphaModFix/>
          </a:blip>
          <a:stretch>
            <a:fillRect/>
          </a:stretch>
        </p:blipFill>
        <p:spPr>
          <a:xfrm>
            <a:off x="152400" y="3791000"/>
            <a:ext cx="4468725" cy="1303375"/>
          </a:xfrm>
          <a:prstGeom prst="rect">
            <a:avLst/>
          </a:prstGeom>
          <a:noFill/>
          <a:ln>
            <a:noFill/>
          </a:ln>
        </p:spPr>
      </p:pic>
      <p:pic>
        <p:nvPicPr>
          <p:cNvPr id="1166" name="Google Shape;1166;p167"/>
          <p:cNvPicPr preferRelativeResize="0"/>
          <p:nvPr/>
        </p:nvPicPr>
        <p:blipFill>
          <a:blip r:embed="rId5">
            <a:alphaModFix/>
          </a:blip>
          <a:stretch>
            <a:fillRect/>
          </a:stretch>
        </p:blipFill>
        <p:spPr>
          <a:xfrm>
            <a:off x="4773525" y="1017725"/>
            <a:ext cx="3405750" cy="3973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54"/>
          <p:cNvSpPr txBox="1"/>
          <p:nvPr>
            <p:ph idx="4294967295" type="title"/>
          </p:nvPr>
        </p:nvSpPr>
        <p:spPr>
          <a:xfrm>
            <a:off x="658800" y="4450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latin typeface="Netflix Sans"/>
                <a:ea typeface="Netflix Sans"/>
                <a:cs typeface="Netflix Sans"/>
                <a:sym typeface="Netflix Sans"/>
              </a:rPr>
              <a:t>Solving the Model Parameters via Maximum Likelihood Estimation (MLE)</a:t>
            </a:r>
            <a:endParaRPr sz="2600">
              <a:latin typeface="Netflix Sans"/>
              <a:ea typeface="Netflix Sans"/>
              <a:cs typeface="Netflix Sans"/>
              <a:sym typeface="Netflix Sans"/>
            </a:endParaRPr>
          </a:p>
        </p:txBody>
      </p:sp>
      <p:sp>
        <p:nvSpPr>
          <p:cNvPr id="264" name="Google Shape;264;p54"/>
          <p:cNvSpPr txBox="1"/>
          <p:nvPr>
            <p:ph idx="4294967295" type="body"/>
          </p:nvPr>
        </p:nvSpPr>
        <p:spPr>
          <a:xfrm>
            <a:off x="762000" y="923875"/>
            <a:ext cx="7766100" cy="34164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Given raw opinion scores </a:t>
            </a:r>
            <a:r>
              <a:rPr lang="en" sz="1800">
                <a:latin typeface="Times New Roman"/>
                <a:ea typeface="Times New Roman"/>
                <a:cs typeface="Times New Roman"/>
                <a:sym typeface="Times New Roman"/>
              </a:rPr>
              <a:t>{</a:t>
            </a:r>
            <a:r>
              <a:rPr i="1" lang="en" sz="1800">
                <a:latin typeface="Times New Roman"/>
                <a:ea typeface="Times New Roman"/>
                <a:cs typeface="Times New Roman"/>
                <a:sym typeface="Times New Roman"/>
              </a:rPr>
              <a:t>U</a:t>
            </a:r>
            <a:r>
              <a:rPr b="1" baseline="-25000" i="1" lang="en" sz="1800">
                <a:latin typeface="Times New Roman"/>
                <a:ea typeface="Times New Roman"/>
                <a:cs typeface="Times New Roman"/>
                <a:sym typeface="Times New Roman"/>
              </a:rPr>
              <a:t>ijr</a:t>
            </a:r>
            <a:r>
              <a:rPr lang="en"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indent="-349250" lvl="0" marL="457200" rtl="0" algn="l">
              <a:spcBef>
                <a:spcPts val="0"/>
              </a:spcBef>
              <a:spcAft>
                <a:spcPts val="0"/>
              </a:spcAft>
              <a:buSzPts val="1900"/>
              <a:buFont typeface="Netflix Sans"/>
              <a:buChar char="●"/>
            </a:pPr>
            <a:r>
              <a:rPr lang="en" sz="1800">
                <a:latin typeface="Netflix Sans"/>
                <a:ea typeface="Netflix Sans"/>
                <a:cs typeface="Netflix Sans"/>
                <a:sym typeface="Netflix Sans"/>
              </a:rPr>
              <a:t>The task is to solve for the free parameters </a:t>
            </a:r>
            <a:r>
              <a:rPr lang="en" sz="1800">
                <a:latin typeface="Times New Roman"/>
                <a:ea typeface="Times New Roman"/>
                <a:cs typeface="Times New Roman"/>
                <a:sym typeface="Times New Roman"/>
              </a:rPr>
              <a:t>𝜃 = ({</a:t>
            </a:r>
            <a:r>
              <a:rPr lang="en" sz="1800">
                <a:solidFill>
                  <a:schemeClr val="dk1"/>
                </a:solidFill>
                <a:latin typeface="Times New Roman"/>
                <a:ea typeface="Times New Roman"/>
                <a:cs typeface="Times New Roman"/>
                <a:sym typeface="Times New Roman"/>
              </a:rPr>
              <a:t>𝜓</a:t>
            </a:r>
            <a:r>
              <a:rPr b="1" baseline="-25000" i="1" lang="en" sz="2300">
                <a:solidFill>
                  <a:schemeClr val="dk1"/>
                </a:solidFill>
                <a:latin typeface="Times New Roman"/>
                <a:ea typeface="Times New Roman"/>
                <a:cs typeface="Times New Roman"/>
                <a:sym typeface="Times New Roman"/>
              </a:rPr>
              <a:t>j</a:t>
            </a:r>
            <a:r>
              <a:rPr lang="en" sz="1800">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𝛥</a:t>
            </a:r>
            <a:r>
              <a:rPr b="1" baseline="-25000" i="1" lang="en" sz="2300">
                <a:solidFill>
                  <a:schemeClr val="dk1"/>
                </a:solidFill>
                <a:latin typeface="Times New Roman"/>
                <a:ea typeface="Times New Roman"/>
                <a:cs typeface="Times New Roman"/>
                <a:sym typeface="Times New Roman"/>
              </a:rPr>
              <a:t>i</a:t>
            </a:r>
            <a:r>
              <a:rPr lang="en" sz="1800">
                <a:solidFill>
                  <a:schemeClr val="dk1"/>
                </a:solidFill>
                <a:latin typeface="Times New Roman"/>
                <a:ea typeface="Times New Roman"/>
                <a:cs typeface="Times New Roman"/>
                <a:sym typeface="Times New Roman"/>
              </a:rPr>
              <a:t> </a:t>
            </a:r>
            <a:r>
              <a:rPr lang="en" sz="1800">
                <a:latin typeface="Times New Roman"/>
                <a:ea typeface="Times New Roman"/>
                <a:cs typeface="Times New Roman"/>
                <a:sym typeface="Times New Roman"/>
              </a:rPr>
              <a:t>}, {</a:t>
            </a:r>
            <a:r>
              <a:rPr lang="en" sz="1800">
                <a:solidFill>
                  <a:schemeClr val="dk1"/>
                </a:solidFill>
                <a:latin typeface="Times New Roman"/>
                <a:ea typeface="Times New Roman"/>
                <a:cs typeface="Times New Roman"/>
                <a:sym typeface="Times New Roman"/>
              </a:rPr>
              <a:t>𝜐</a:t>
            </a:r>
            <a:r>
              <a:rPr b="1" baseline="-25000" i="1" lang="en" sz="2300">
                <a:solidFill>
                  <a:schemeClr val="dk1"/>
                </a:solidFill>
                <a:latin typeface="Times New Roman"/>
                <a:ea typeface="Times New Roman"/>
                <a:cs typeface="Times New Roman"/>
                <a:sym typeface="Times New Roman"/>
              </a:rPr>
              <a:t>i</a:t>
            </a:r>
            <a:r>
              <a:rPr lang="en" sz="1800">
                <a:solidFill>
                  <a:schemeClr val="dk1"/>
                </a:solidFill>
                <a:latin typeface="Times New Roman"/>
                <a:ea typeface="Times New Roman"/>
                <a:cs typeface="Times New Roman"/>
                <a:sym typeface="Times New Roman"/>
              </a:rPr>
              <a:t> </a:t>
            </a:r>
            <a:r>
              <a:rPr lang="en"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Define log-likelihood function </a:t>
            </a:r>
            <a:r>
              <a:rPr i="1" lang="en" sz="1800">
                <a:latin typeface="Times New Roman"/>
                <a:ea typeface="Times New Roman"/>
                <a:cs typeface="Times New Roman"/>
                <a:sym typeface="Times New Roman"/>
              </a:rPr>
              <a:t>l</a:t>
            </a:r>
            <a:r>
              <a:rPr lang="en" sz="1800">
                <a:latin typeface="Times New Roman"/>
                <a:ea typeface="Times New Roman"/>
                <a:cs typeface="Times New Roman"/>
                <a:sym typeface="Times New Roman"/>
              </a:rPr>
              <a:t>(</a:t>
            </a:r>
            <a:r>
              <a:rPr lang="en" sz="1800">
                <a:solidFill>
                  <a:schemeClr val="dk1"/>
                </a:solidFill>
                <a:latin typeface="Times New Roman"/>
                <a:ea typeface="Times New Roman"/>
                <a:cs typeface="Times New Roman"/>
                <a:sym typeface="Times New Roman"/>
              </a:rPr>
              <a:t>𝜃</a:t>
            </a:r>
            <a:r>
              <a:rPr lang="en"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a:p>
            <a:pPr indent="0" lvl="0" marL="0" rtl="0" algn="l">
              <a:spcBef>
                <a:spcPts val="600"/>
              </a:spcBef>
              <a:spcAft>
                <a:spcPts val="0"/>
              </a:spcAft>
              <a:buNone/>
            </a:pPr>
            <a:r>
              <a:t/>
            </a:r>
            <a:endParaRPr sz="1800">
              <a:latin typeface="Netflix Sans"/>
              <a:ea typeface="Netflix Sans"/>
              <a:cs typeface="Netflix Sans"/>
              <a:sym typeface="Netflix Sans"/>
            </a:endParaRPr>
          </a:p>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Numerically solve to maximize the log-likelihood function</a:t>
            </a:r>
            <a:endParaRPr sz="1800">
              <a:latin typeface="Netflix Sans"/>
              <a:ea typeface="Netflix Sans"/>
              <a:cs typeface="Netflix Sans"/>
              <a:sym typeface="Netflix Sans"/>
            </a:endParaRPr>
          </a:p>
          <a:p>
            <a:pPr indent="0" lvl="0" marL="0" rtl="0" algn="l">
              <a:spcBef>
                <a:spcPts val="600"/>
              </a:spcBef>
              <a:spcAft>
                <a:spcPts val="0"/>
              </a:spcAft>
              <a:buNone/>
            </a:pPr>
            <a:r>
              <a:t/>
            </a:r>
            <a:endParaRPr sz="1800">
              <a:latin typeface="Netflix Sans"/>
              <a:ea typeface="Netflix Sans"/>
              <a:cs typeface="Netflix Sans"/>
              <a:sym typeface="Netflix Sans"/>
            </a:endParaRPr>
          </a:p>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Example problem size:</a:t>
            </a:r>
            <a:endParaRPr sz="1800">
              <a:latin typeface="Netflix Sans"/>
              <a:ea typeface="Netflix Sans"/>
              <a:cs typeface="Netflix Sans"/>
              <a:sym typeface="Netflix Sans"/>
            </a:endParaRPr>
          </a:p>
          <a:p>
            <a:pPr indent="-342900" lvl="1" marL="914400" rtl="0" algn="l">
              <a:spcBef>
                <a:spcPts val="0"/>
              </a:spcBef>
              <a:spcAft>
                <a:spcPts val="0"/>
              </a:spcAft>
              <a:buClr>
                <a:schemeClr val="dk1"/>
              </a:buClr>
              <a:buSzPts val="1800"/>
              <a:buFont typeface="Netflix Sans"/>
              <a:buChar char="○"/>
            </a:pPr>
            <a:r>
              <a:rPr lang="en" sz="1800">
                <a:solidFill>
                  <a:schemeClr val="dk1"/>
                </a:solidFill>
                <a:latin typeface="Netflix Sans"/>
                <a:ea typeface="Netflix Sans"/>
                <a:cs typeface="Netflix Sans"/>
                <a:sym typeface="Netflix Sans"/>
              </a:rPr>
              <a:t># observations: 300 (stimuli) * 30 (subjects) = 9000</a:t>
            </a:r>
            <a:endParaRPr sz="1800">
              <a:solidFill>
                <a:schemeClr val="dk1"/>
              </a:solidFill>
              <a:latin typeface="Netflix Sans"/>
              <a:ea typeface="Netflix Sans"/>
              <a:cs typeface="Netflix Sans"/>
              <a:sym typeface="Netflix Sans"/>
            </a:endParaRPr>
          </a:p>
          <a:p>
            <a:pPr indent="-342900" lvl="1" marL="914400" rtl="0" algn="l">
              <a:spcBef>
                <a:spcPts val="0"/>
              </a:spcBef>
              <a:spcAft>
                <a:spcPts val="0"/>
              </a:spcAft>
              <a:buClr>
                <a:schemeClr val="dk1"/>
              </a:buClr>
              <a:buSzPts val="1800"/>
              <a:buFont typeface="Netflix Sans"/>
              <a:buChar char="○"/>
            </a:pPr>
            <a:r>
              <a:rPr lang="en" sz="1800">
                <a:solidFill>
                  <a:schemeClr val="dk1"/>
                </a:solidFill>
                <a:latin typeface="Netflix Sans"/>
                <a:ea typeface="Netflix Sans"/>
                <a:cs typeface="Netflix Sans"/>
                <a:sym typeface="Netflix Sans"/>
              </a:rPr>
              <a:t># parameters:</a:t>
            </a:r>
            <a:endParaRPr sz="1800">
              <a:solidFill>
                <a:schemeClr val="dk1"/>
              </a:solidFill>
              <a:latin typeface="Netflix Sans"/>
              <a:ea typeface="Netflix Sans"/>
              <a:cs typeface="Netflix Sans"/>
              <a:sym typeface="Netflix Sans"/>
            </a:endParaRPr>
          </a:p>
          <a:p>
            <a:pPr indent="-336550" lvl="2" marL="1371600" rtl="0" algn="l">
              <a:spcBef>
                <a:spcPts val="0"/>
              </a:spcBef>
              <a:spcAft>
                <a:spcPts val="0"/>
              </a:spcAft>
              <a:buClr>
                <a:schemeClr val="dk1"/>
              </a:buClr>
              <a:buSzPts val="1700"/>
              <a:buFont typeface="Netflix Sans"/>
              <a:buChar char="■"/>
            </a:pPr>
            <a:r>
              <a:rPr lang="en" sz="1700">
                <a:solidFill>
                  <a:schemeClr val="dk1"/>
                </a:solidFill>
                <a:latin typeface="Netflix Sans"/>
                <a:ea typeface="Netflix Sans"/>
                <a:cs typeface="Netflix Sans"/>
                <a:sym typeface="Netflix Sans"/>
              </a:rPr>
              <a:t>True quality scores 300</a:t>
            </a:r>
            <a:endParaRPr sz="1700">
              <a:solidFill>
                <a:schemeClr val="dk1"/>
              </a:solidFill>
              <a:latin typeface="Netflix Sans"/>
              <a:ea typeface="Netflix Sans"/>
              <a:cs typeface="Netflix Sans"/>
              <a:sym typeface="Netflix Sans"/>
            </a:endParaRPr>
          </a:p>
          <a:p>
            <a:pPr indent="-336550" lvl="2" marL="1371600" rtl="0" algn="l">
              <a:spcBef>
                <a:spcPts val="0"/>
              </a:spcBef>
              <a:spcAft>
                <a:spcPts val="0"/>
              </a:spcAft>
              <a:buClr>
                <a:schemeClr val="dk1"/>
              </a:buClr>
              <a:buSzPts val="1700"/>
              <a:buFont typeface="Netflix Sans"/>
              <a:buChar char="■"/>
            </a:pPr>
            <a:r>
              <a:rPr lang="en" sz="1700">
                <a:solidFill>
                  <a:schemeClr val="dk1"/>
                </a:solidFill>
                <a:latin typeface="Netflix Sans"/>
                <a:ea typeface="Netflix Sans"/>
                <a:cs typeface="Netflix Sans"/>
                <a:sym typeface="Netflix Sans"/>
              </a:rPr>
              <a:t>Subject bias 30</a:t>
            </a:r>
            <a:endParaRPr sz="1700">
              <a:solidFill>
                <a:schemeClr val="dk1"/>
              </a:solidFill>
              <a:latin typeface="Netflix Sans"/>
              <a:ea typeface="Netflix Sans"/>
              <a:cs typeface="Netflix Sans"/>
              <a:sym typeface="Netflix Sans"/>
            </a:endParaRPr>
          </a:p>
          <a:p>
            <a:pPr indent="-336550" lvl="2" marL="1371600" rtl="0" algn="l">
              <a:spcBef>
                <a:spcPts val="0"/>
              </a:spcBef>
              <a:spcAft>
                <a:spcPts val="0"/>
              </a:spcAft>
              <a:buClr>
                <a:schemeClr val="dk1"/>
              </a:buClr>
              <a:buSzPts val="1700"/>
              <a:buFont typeface="Netflix Sans"/>
              <a:buChar char="■"/>
            </a:pPr>
            <a:r>
              <a:rPr lang="en" sz="1700">
                <a:solidFill>
                  <a:schemeClr val="dk1"/>
                </a:solidFill>
                <a:latin typeface="Netflix Sans"/>
                <a:ea typeface="Netflix Sans"/>
                <a:cs typeface="Netflix Sans"/>
                <a:sym typeface="Netflix Sans"/>
              </a:rPr>
              <a:t>Subject inconsistency 30</a:t>
            </a:r>
            <a:endParaRPr sz="1800">
              <a:latin typeface="Netflix Sans"/>
              <a:ea typeface="Netflix Sans"/>
              <a:cs typeface="Netflix Sans"/>
              <a:sym typeface="Netflix Sans"/>
            </a:endParaRPr>
          </a:p>
        </p:txBody>
      </p:sp>
      <p:pic>
        <p:nvPicPr>
          <p:cNvPr descr="l(\theta)=\log P({U_{ijr}|\{\psi_j\},\{\Delta_i\},\{\upsilon_i\}})" id="265" name="Google Shape;265;p54" title="MathEquation,#000000"/>
          <p:cNvPicPr preferRelativeResize="0"/>
          <p:nvPr/>
        </p:nvPicPr>
        <p:blipFill>
          <a:blip r:embed="rId3">
            <a:alphaModFix/>
          </a:blip>
          <a:stretch>
            <a:fillRect/>
          </a:stretch>
        </p:blipFill>
        <p:spPr>
          <a:xfrm>
            <a:off x="2640325" y="2058300"/>
            <a:ext cx="3782200" cy="307300"/>
          </a:xfrm>
          <a:prstGeom prst="rect">
            <a:avLst/>
          </a:prstGeom>
          <a:noFill/>
          <a:ln>
            <a:noFill/>
          </a:ln>
        </p:spPr>
      </p:pic>
      <p:pic>
        <p:nvPicPr>
          <p:cNvPr descr="\hat{\theta}=\arg\max l(\theta)" id="266" name="Google Shape;266;p54" title="MathEquation,#000000"/>
          <p:cNvPicPr preferRelativeResize="0"/>
          <p:nvPr/>
        </p:nvPicPr>
        <p:blipFill>
          <a:blip r:embed="rId4">
            <a:alphaModFix/>
          </a:blip>
          <a:stretch>
            <a:fillRect/>
          </a:stretch>
        </p:blipFill>
        <p:spPr>
          <a:xfrm>
            <a:off x="3673350" y="2767200"/>
            <a:ext cx="1716126" cy="351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Proposed Solver</a:t>
            </a:r>
            <a:endParaRPr sz="2900">
              <a:latin typeface="Netflix Sans"/>
              <a:ea typeface="Netflix Sans"/>
              <a:cs typeface="Netflix Sans"/>
              <a:sym typeface="Netflix Sans"/>
            </a:endParaRPr>
          </a:p>
        </p:txBody>
      </p:sp>
      <p:sp>
        <p:nvSpPr>
          <p:cNvPr id="272" name="Google Shape;272;p55"/>
          <p:cNvSpPr txBox="1"/>
          <p:nvPr>
            <p:ph idx="4294967295" type="body"/>
          </p:nvPr>
        </p:nvSpPr>
        <p:spPr>
          <a:xfrm>
            <a:off x="5094100" y="542875"/>
            <a:ext cx="3834900" cy="27714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Font typeface="Netflix Sans"/>
              <a:buAutoNum type="arabicPeriod"/>
            </a:pPr>
            <a:r>
              <a:rPr lang="en" sz="1400">
                <a:latin typeface="Netflix Sans"/>
                <a:ea typeface="Netflix Sans"/>
                <a:cs typeface="Netflix Sans"/>
                <a:sym typeface="Netflix Sans"/>
              </a:rPr>
              <a:t>Video by video, estimate MOS by averaging over subjects</a:t>
            </a:r>
            <a:endParaRPr sz="1400">
              <a:latin typeface="Netflix Sans"/>
              <a:ea typeface="Netflix Sans"/>
              <a:cs typeface="Netflix Sans"/>
              <a:sym typeface="Netflix Sans"/>
            </a:endParaRPr>
          </a:p>
          <a:p>
            <a:pPr indent="-317500" lvl="0" marL="457200" rtl="0" algn="l">
              <a:spcBef>
                <a:spcPts val="0"/>
              </a:spcBef>
              <a:spcAft>
                <a:spcPts val="0"/>
              </a:spcAft>
              <a:buSzPts val="1400"/>
              <a:buFont typeface="Netflix Sans"/>
              <a:buAutoNum type="arabicPeriod"/>
            </a:pPr>
            <a:r>
              <a:rPr lang="en" sz="1400">
                <a:latin typeface="Netflix Sans"/>
                <a:ea typeface="Netflix Sans"/>
                <a:cs typeface="Netflix Sans"/>
                <a:sym typeface="Netflix Sans"/>
              </a:rPr>
              <a:t>Subject by subject, estimate subject bias by comparing against the MOS</a:t>
            </a:r>
            <a:endParaRPr sz="1400">
              <a:latin typeface="Netflix Sans"/>
              <a:ea typeface="Netflix Sans"/>
              <a:cs typeface="Netflix Sans"/>
              <a:sym typeface="Netflix Sans"/>
            </a:endParaRPr>
          </a:p>
          <a:p>
            <a:pPr indent="0" lvl="0" marL="0" rtl="0" algn="l">
              <a:spcBef>
                <a:spcPts val="600"/>
              </a:spcBef>
              <a:spcAft>
                <a:spcPts val="0"/>
              </a:spcAft>
              <a:buNone/>
            </a:pPr>
            <a:r>
              <a:rPr lang="en" sz="1400">
                <a:latin typeface="Netflix Sans"/>
                <a:ea typeface="Netflix Sans"/>
                <a:cs typeface="Netflix Sans"/>
                <a:sym typeface="Netflix Sans"/>
              </a:rPr>
              <a:t>In a loop:</a:t>
            </a:r>
            <a:endParaRPr sz="1400">
              <a:latin typeface="Netflix Sans"/>
              <a:ea typeface="Netflix Sans"/>
              <a:cs typeface="Netflix Sans"/>
              <a:sym typeface="Netflix Sans"/>
            </a:endParaRPr>
          </a:p>
          <a:p>
            <a:pPr indent="-317500" lvl="1" marL="914400" rtl="0" algn="l">
              <a:spcBef>
                <a:spcPts val="480"/>
              </a:spcBef>
              <a:spcAft>
                <a:spcPts val="0"/>
              </a:spcAft>
              <a:buSzPts val="1400"/>
              <a:buFont typeface="Netflix Sans"/>
              <a:buAutoNum type="alphaLcPeriod"/>
            </a:pPr>
            <a:r>
              <a:rPr lang="en" sz="1400">
                <a:latin typeface="Netflix Sans"/>
                <a:ea typeface="Netflix Sans"/>
                <a:cs typeface="Netflix Sans"/>
                <a:sym typeface="Netflix Sans"/>
              </a:rPr>
              <a:t>Subject by subject, estimate subject inconsistency as the std of the residue of raw scores</a:t>
            </a:r>
            <a:endParaRPr sz="1400">
              <a:latin typeface="Netflix Sans"/>
              <a:ea typeface="Netflix Sans"/>
              <a:cs typeface="Netflix Sans"/>
              <a:sym typeface="Netflix Sans"/>
            </a:endParaRPr>
          </a:p>
          <a:p>
            <a:pPr indent="-317500" lvl="1" marL="914400" rtl="0" algn="l">
              <a:spcBef>
                <a:spcPts val="0"/>
              </a:spcBef>
              <a:spcAft>
                <a:spcPts val="0"/>
              </a:spcAft>
              <a:buSzPts val="1400"/>
              <a:buFont typeface="Netflix Sans"/>
              <a:buAutoNum type="alphaLcPeriod"/>
            </a:pPr>
            <a:r>
              <a:rPr lang="en" sz="1400">
                <a:latin typeface="Netflix Sans"/>
                <a:ea typeface="Netflix Sans"/>
                <a:cs typeface="Netflix Sans"/>
                <a:sym typeface="Netflix Sans"/>
              </a:rPr>
              <a:t>Repeat step 1 (with weighting). </a:t>
            </a:r>
            <a:endParaRPr sz="1400">
              <a:latin typeface="Netflix Sans"/>
              <a:ea typeface="Netflix Sans"/>
              <a:cs typeface="Netflix Sans"/>
              <a:sym typeface="Netflix Sans"/>
            </a:endParaRPr>
          </a:p>
          <a:p>
            <a:pPr indent="-317500" lvl="1" marL="914400" rtl="0" algn="l">
              <a:spcBef>
                <a:spcPts val="0"/>
              </a:spcBef>
              <a:spcAft>
                <a:spcPts val="0"/>
              </a:spcAft>
              <a:buSzPts val="1400"/>
              <a:buFont typeface="Netflix Sans"/>
              <a:buAutoNum type="alphaLcPeriod"/>
            </a:pPr>
            <a:r>
              <a:rPr lang="en" sz="1400">
                <a:latin typeface="Netflix Sans"/>
                <a:ea typeface="Netflix Sans"/>
                <a:cs typeface="Netflix Sans"/>
                <a:sym typeface="Netflix Sans"/>
              </a:rPr>
              <a:t>Repeat step 2.</a:t>
            </a:r>
            <a:endParaRPr sz="1400">
              <a:latin typeface="Netflix Sans"/>
              <a:ea typeface="Netflix Sans"/>
              <a:cs typeface="Netflix Sans"/>
              <a:sym typeface="Netflix Sans"/>
            </a:endParaRPr>
          </a:p>
          <a:p>
            <a:pPr indent="-317500" lvl="1" marL="914400" rtl="0" algn="l">
              <a:spcBef>
                <a:spcPts val="0"/>
              </a:spcBef>
              <a:spcAft>
                <a:spcPts val="0"/>
              </a:spcAft>
              <a:buSzPts val="1400"/>
              <a:buFont typeface="Netflix Sans"/>
              <a:buAutoNum type="alphaLcPeriod"/>
            </a:pPr>
            <a:r>
              <a:rPr lang="en" sz="1400">
                <a:latin typeface="Netflix Sans"/>
                <a:ea typeface="Netflix Sans"/>
                <a:cs typeface="Netflix Sans"/>
                <a:sym typeface="Netflix Sans"/>
              </a:rPr>
              <a:t>If solution </a:t>
            </a:r>
            <a:r>
              <a:rPr lang="en" sz="1400">
                <a:latin typeface="Netflix Sans"/>
                <a:ea typeface="Netflix Sans"/>
                <a:cs typeface="Netflix Sans"/>
                <a:sym typeface="Netflix Sans"/>
              </a:rPr>
              <a:t>stabilizes</a:t>
            </a:r>
            <a:r>
              <a:rPr lang="en" sz="1400">
                <a:latin typeface="Netflix Sans"/>
                <a:ea typeface="Netflix Sans"/>
                <a:cs typeface="Netflix Sans"/>
                <a:sym typeface="Netflix Sans"/>
              </a:rPr>
              <a:t>, break</a:t>
            </a:r>
            <a:endParaRPr sz="1400">
              <a:latin typeface="Netflix Sans"/>
              <a:ea typeface="Netflix Sans"/>
              <a:cs typeface="Netflix Sans"/>
              <a:sym typeface="Netflix Sans"/>
            </a:endParaRPr>
          </a:p>
        </p:txBody>
      </p:sp>
      <p:pic>
        <p:nvPicPr>
          <p:cNvPr id="273" name="Google Shape;273;p55"/>
          <p:cNvPicPr preferRelativeResize="0"/>
          <p:nvPr/>
        </p:nvPicPr>
        <p:blipFill rotWithShape="1">
          <a:blip r:embed="rId3">
            <a:alphaModFix/>
          </a:blip>
          <a:srcRect b="0" l="3260" r="0" t="0"/>
          <a:stretch/>
        </p:blipFill>
        <p:spPr>
          <a:xfrm>
            <a:off x="5094100" y="3344150"/>
            <a:ext cx="3539849" cy="1568200"/>
          </a:xfrm>
          <a:prstGeom prst="rect">
            <a:avLst/>
          </a:prstGeom>
          <a:noFill/>
          <a:ln>
            <a:noFill/>
          </a:ln>
        </p:spPr>
      </p:pic>
      <p:cxnSp>
        <p:nvCxnSpPr>
          <p:cNvPr id="274" name="Google Shape;274;p55"/>
          <p:cNvCxnSpPr/>
          <p:nvPr/>
        </p:nvCxnSpPr>
        <p:spPr>
          <a:xfrm>
            <a:off x="5311475" y="4340275"/>
            <a:ext cx="3558900" cy="0"/>
          </a:xfrm>
          <a:prstGeom prst="straightConnector1">
            <a:avLst/>
          </a:prstGeom>
          <a:noFill/>
          <a:ln cap="flat" cmpd="sng" w="38100">
            <a:solidFill>
              <a:srgbClr val="FF0000"/>
            </a:solidFill>
            <a:prstDash val="solid"/>
            <a:round/>
            <a:headEnd len="med" w="med" type="none"/>
            <a:tailEnd len="med" w="med" type="triangle"/>
          </a:ln>
        </p:spPr>
      </p:cxnSp>
      <p:cxnSp>
        <p:nvCxnSpPr>
          <p:cNvPr id="275" name="Google Shape;275;p55"/>
          <p:cNvCxnSpPr/>
          <p:nvPr/>
        </p:nvCxnSpPr>
        <p:spPr>
          <a:xfrm>
            <a:off x="5631900" y="3287950"/>
            <a:ext cx="0" cy="1680600"/>
          </a:xfrm>
          <a:prstGeom prst="straightConnector1">
            <a:avLst/>
          </a:prstGeom>
          <a:noFill/>
          <a:ln cap="flat" cmpd="sng" w="38100">
            <a:solidFill>
              <a:srgbClr val="0000FF"/>
            </a:solidFill>
            <a:prstDash val="solid"/>
            <a:round/>
            <a:headEnd len="med" w="med" type="none"/>
            <a:tailEnd len="med" w="med" type="triangle"/>
          </a:ln>
        </p:spPr>
      </p:cxnSp>
      <p:cxnSp>
        <p:nvCxnSpPr>
          <p:cNvPr id="276" name="Google Shape;276;p55"/>
          <p:cNvCxnSpPr/>
          <p:nvPr/>
        </p:nvCxnSpPr>
        <p:spPr>
          <a:xfrm>
            <a:off x="6261200" y="3289525"/>
            <a:ext cx="0" cy="1679400"/>
          </a:xfrm>
          <a:prstGeom prst="straightConnector1">
            <a:avLst/>
          </a:prstGeom>
          <a:noFill/>
          <a:ln cap="flat" cmpd="sng" w="38100">
            <a:solidFill>
              <a:srgbClr val="00FFFF"/>
            </a:solidFill>
            <a:prstDash val="solid"/>
            <a:round/>
            <a:headEnd len="med" w="med" type="none"/>
            <a:tailEnd len="med" w="med" type="triangle"/>
          </a:ln>
        </p:spPr>
      </p:cxnSp>
      <p:pic>
        <p:nvPicPr>
          <p:cNvPr id="277" name="Google Shape;277;p55"/>
          <p:cNvPicPr preferRelativeResize="0"/>
          <p:nvPr/>
        </p:nvPicPr>
        <p:blipFill>
          <a:blip r:embed="rId4">
            <a:alphaModFix/>
          </a:blip>
          <a:stretch>
            <a:fillRect/>
          </a:stretch>
        </p:blipFill>
        <p:spPr>
          <a:xfrm>
            <a:off x="228600" y="1237000"/>
            <a:ext cx="4672199" cy="2739300"/>
          </a:xfrm>
          <a:prstGeom prst="rect">
            <a:avLst/>
          </a:prstGeom>
          <a:noFill/>
          <a:ln>
            <a:noFill/>
          </a:ln>
          <a:effectLst>
            <a:outerShdw blurRad="57150" rotWithShape="0" algn="bl" dir="5400000" dist="19050">
              <a:srgbClr val="000000">
                <a:alpha val="50000"/>
              </a:srgbClr>
            </a:outerShdw>
          </a:effectLst>
        </p:spPr>
      </p:pic>
      <p:cxnSp>
        <p:nvCxnSpPr>
          <p:cNvPr id="278" name="Google Shape;278;p55"/>
          <p:cNvCxnSpPr/>
          <p:nvPr/>
        </p:nvCxnSpPr>
        <p:spPr>
          <a:xfrm flipH="1">
            <a:off x="3248225" y="840250"/>
            <a:ext cx="2000400" cy="933000"/>
          </a:xfrm>
          <a:prstGeom prst="straightConnector1">
            <a:avLst/>
          </a:prstGeom>
          <a:noFill/>
          <a:ln cap="flat" cmpd="sng" w="28575">
            <a:solidFill>
              <a:srgbClr val="FF0000"/>
            </a:solidFill>
            <a:prstDash val="solid"/>
            <a:round/>
            <a:headEnd len="med" w="med" type="none"/>
            <a:tailEnd len="med" w="med" type="none"/>
          </a:ln>
        </p:spPr>
      </p:cxnSp>
      <p:cxnSp>
        <p:nvCxnSpPr>
          <p:cNvPr id="279" name="Google Shape;279;p55"/>
          <p:cNvCxnSpPr/>
          <p:nvPr/>
        </p:nvCxnSpPr>
        <p:spPr>
          <a:xfrm flipH="1">
            <a:off x="3849175" y="1260125"/>
            <a:ext cx="1387800" cy="629700"/>
          </a:xfrm>
          <a:prstGeom prst="straightConnector1">
            <a:avLst/>
          </a:prstGeom>
          <a:noFill/>
          <a:ln cap="flat" cmpd="sng" w="28575">
            <a:solidFill>
              <a:srgbClr val="0000FF"/>
            </a:solidFill>
            <a:prstDash val="solid"/>
            <a:round/>
            <a:headEnd len="med" w="med" type="none"/>
            <a:tailEnd len="med" w="med" type="none"/>
          </a:ln>
        </p:spPr>
      </p:cxnSp>
      <p:cxnSp>
        <p:nvCxnSpPr>
          <p:cNvPr id="280" name="Google Shape;280;p55"/>
          <p:cNvCxnSpPr/>
          <p:nvPr/>
        </p:nvCxnSpPr>
        <p:spPr>
          <a:xfrm flipH="1">
            <a:off x="4333125" y="2053225"/>
            <a:ext cx="1317900" cy="629700"/>
          </a:xfrm>
          <a:prstGeom prst="straightConnector1">
            <a:avLst/>
          </a:prstGeom>
          <a:noFill/>
          <a:ln cap="flat" cmpd="sng" w="28575">
            <a:solidFill>
              <a:srgbClr val="00FFFF"/>
            </a:solidFill>
            <a:prstDash val="solid"/>
            <a:round/>
            <a:headEnd len="med" w="med" type="none"/>
            <a:tailEnd len="med" w="med" type="none"/>
          </a:ln>
        </p:spPr>
      </p:cxnSp>
      <p:cxnSp>
        <p:nvCxnSpPr>
          <p:cNvPr id="281" name="Google Shape;281;p55"/>
          <p:cNvCxnSpPr/>
          <p:nvPr/>
        </p:nvCxnSpPr>
        <p:spPr>
          <a:xfrm flipH="1">
            <a:off x="3685725" y="2678000"/>
            <a:ext cx="1965300" cy="465600"/>
          </a:xfrm>
          <a:prstGeom prst="straightConnector1">
            <a:avLst/>
          </a:prstGeom>
          <a:noFill/>
          <a:ln cap="flat" cmpd="sng" w="28575">
            <a:solidFill>
              <a:srgbClr val="FF0000"/>
            </a:solidFill>
            <a:prstDash val="solid"/>
            <a:round/>
            <a:headEnd len="med" w="med" type="none"/>
            <a:tailEnd len="med" w="med" type="none"/>
          </a:ln>
        </p:spPr>
      </p:cxnSp>
      <p:cxnSp>
        <p:nvCxnSpPr>
          <p:cNvPr id="282" name="Google Shape;282;p55"/>
          <p:cNvCxnSpPr/>
          <p:nvPr/>
        </p:nvCxnSpPr>
        <p:spPr>
          <a:xfrm flipH="1">
            <a:off x="3283500" y="2893000"/>
            <a:ext cx="2348400" cy="519000"/>
          </a:xfrm>
          <a:prstGeom prst="straightConnector1">
            <a:avLst/>
          </a:prstGeom>
          <a:noFill/>
          <a:ln cap="flat" cmpd="sng" w="28575">
            <a:solidFill>
              <a:srgbClr val="0000FF"/>
            </a:solidFill>
            <a:prstDash val="solid"/>
            <a:round/>
            <a:headEnd len="med" w="med" type="none"/>
            <a:tailEnd len="med" w="med" type="none"/>
          </a:ln>
        </p:spPr>
      </p:cxnSp>
      <p:cxnSp>
        <p:nvCxnSpPr>
          <p:cNvPr id="283" name="Google Shape;283;p55"/>
          <p:cNvCxnSpPr/>
          <p:nvPr/>
        </p:nvCxnSpPr>
        <p:spPr>
          <a:xfrm>
            <a:off x="5311475" y="4492675"/>
            <a:ext cx="3558900" cy="0"/>
          </a:xfrm>
          <a:prstGeom prst="straightConnector1">
            <a:avLst/>
          </a:prstGeom>
          <a:noFill/>
          <a:ln cap="flat" cmpd="sng" w="38100">
            <a:solidFill>
              <a:srgbClr val="FF0000"/>
            </a:solidFill>
            <a:prstDash val="solid"/>
            <a:round/>
            <a:headEnd len="med" w="med" type="none"/>
            <a:tailEnd len="med" w="med" type="triangle"/>
          </a:ln>
        </p:spPr>
      </p:cxnSp>
      <p:cxnSp>
        <p:nvCxnSpPr>
          <p:cNvPr id="284" name="Google Shape;284;p55"/>
          <p:cNvCxnSpPr/>
          <p:nvPr/>
        </p:nvCxnSpPr>
        <p:spPr>
          <a:xfrm>
            <a:off x="5784300" y="3287950"/>
            <a:ext cx="0" cy="1680600"/>
          </a:xfrm>
          <a:prstGeom prst="straightConnector1">
            <a:avLst/>
          </a:prstGeom>
          <a:noFill/>
          <a:ln cap="flat" cmpd="sng" w="38100">
            <a:solidFill>
              <a:srgbClr val="0000FF"/>
            </a:solidFill>
            <a:prstDash val="solid"/>
            <a:round/>
            <a:headEnd len="med" w="med" type="none"/>
            <a:tailEnd len="med" w="med" type="triangle"/>
          </a:ln>
        </p:spPr>
      </p:cxnSp>
      <p:cxnSp>
        <p:nvCxnSpPr>
          <p:cNvPr id="285" name="Google Shape;285;p55"/>
          <p:cNvCxnSpPr/>
          <p:nvPr/>
        </p:nvCxnSpPr>
        <p:spPr>
          <a:xfrm>
            <a:off x="6413600" y="3289525"/>
            <a:ext cx="0" cy="1679400"/>
          </a:xfrm>
          <a:prstGeom prst="straightConnector1">
            <a:avLst/>
          </a:prstGeom>
          <a:noFill/>
          <a:ln cap="flat" cmpd="sng" w="38100">
            <a:solidFill>
              <a:srgbClr val="00FFFF"/>
            </a:solidFill>
            <a:prstDash val="solid"/>
            <a:round/>
            <a:headEnd len="med" w="med" type="none"/>
            <a:tailEnd len="med" w="med" type="triangle"/>
          </a:ln>
        </p:spPr>
      </p:cxnSp>
      <p:sp>
        <p:nvSpPr>
          <p:cNvPr id="286" name="Google Shape;286;p55"/>
          <p:cNvSpPr txBox="1"/>
          <p:nvPr/>
        </p:nvSpPr>
        <p:spPr>
          <a:xfrm>
            <a:off x="228600" y="4100875"/>
            <a:ext cx="46722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Alternating Projection (AP) Solver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5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Proposed Solver - Interpretation</a:t>
            </a:r>
            <a:endParaRPr sz="2900">
              <a:latin typeface="Netflix Sans"/>
              <a:ea typeface="Netflix Sans"/>
              <a:cs typeface="Netflix Sans"/>
              <a:sym typeface="Netflix Sans"/>
            </a:endParaRPr>
          </a:p>
        </p:txBody>
      </p:sp>
      <p:sp>
        <p:nvSpPr>
          <p:cNvPr id="292" name="Google Shape;292;p56"/>
          <p:cNvSpPr txBox="1"/>
          <p:nvPr>
            <p:ph idx="4294967295" type="body"/>
          </p:nvPr>
        </p:nvSpPr>
        <p:spPr>
          <a:xfrm>
            <a:off x="762000" y="847675"/>
            <a:ext cx="7766100" cy="3847200"/>
          </a:xfrm>
          <a:prstGeom prst="rect">
            <a:avLst/>
          </a:prstGeom>
        </p:spPr>
        <p:txBody>
          <a:bodyPr anchorCtr="0" anchor="t" bIns="91425" lIns="91425" spcFirstLastPara="1" rIns="91425" wrap="square" tIns="91425">
            <a:noAutofit/>
          </a:bodyPr>
          <a:lstStyle/>
          <a:p>
            <a:pPr indent="-349250" lvl="0" marL="457200" rtl="0" algn="l">
              <a:spcBef>
                <a:spcPts val="600"/>
              </a:spcBef>
              <a:spcAft>
                <a:spcPts val="0"/>
              </a:spcAft>
              <a:buSzPts val="1900"/>
              <a:buFont typeface="Netflix Sans"/>
              <a:buChar char="●"/>
            </a:pPr>
            <a:r>
              <a:rPr lang="en" sz="1600">
                <a:latin typeface="Netflix Sans"/>
                <a:ea typeface="Netflix Sans"/>
                <a:cs typeface="Netflix Sans"/>
                <a:sym typeface="Netflix Sans"/>
              </a:rPr>
              <a:t>Strong intuition behind the updating steps</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0" rtl="0" algn="l">
              <a:spcBef>
                <a:spcPts val="600"/>
              </a:spcBef>
              <a:spcAft>
                <a:spcPts val="0"/>
              </a:spcAft>
              <a:buNone/>
            </a:pPr>
            <a:r>
              <a:t/>
            </a:r>
            <a:endParaRPr sz="1600">
              <a:latin typeface="Netflix Sans"/>
              <a:ea typeface="Netflix Sans"/>
              <a:cs typeface="Netflix Sans"/>
              <a:sym typeface="Netflix Sans"/>
            </a:endParaRPr>
          </a:p>
          <a:p>
            <a:pPr indent="0" lvl="0" marL="457200" rtl="0" algn="l">
              <a:spcBef>
                <a:spcPts val="600"/>
              </a:spcBef>
              <a:spcAft>
                <a:spcPts val="0"/>
              </a:spcAft>
              <a:buNone/>
            </a:pPr>
            <a:r>
              <a:t/>
            </a:r>
            <a:endParaRPr sz="1600">
              <a:latin typeface="Netflix Sans"/>
              <a:ea typeface="Netflix Sans"/>
              <a:cs typeface="Netflix Sans"/>
              <a:sym typeface="Netflix Sans"/>
            </a:endParaRPr>
          </a:p>
          <a:p>
            <a:pPr indent="-349250" lvl="0" marL="457200" rtl="0" algn="l">
              <a:spcBef>
                <a:spcPts val="600"/>
              </a:spcBef>
              <a:spcAft>
                <a:spcPts val="0"/>
              </a:spcAft>
              <a:buSzPts val="1900"/>
              <a:buFont typeface="Netflix Sans"/>
              <a:buChar char="●"/>
            </a:pPr>
            <a:r>
              <a:rPr lang="en" sz="1600">
                <a:latin typeface="Netflix Sans"/>
                <a:ea typeface="Netflix Sans"/>
                <a:cs typeface="Netflix Sans"/>
                <a:sym typeface="Netflix Sans"/>
              </a:rPr>
              <a:t>P.913 subject bias removal is a </a:t>
            </a:r>
            <a:r>
              <a:rPr b="1" lang="en" sz="1600" u="sng">
                <a:latin typeface="Netflix Sans"/>
                <a:ea typeface="Netflix Sans"/>
                <a:cs typeface="Netflix Sans"/>
                <a:sym typeface="Netflix Sans"/>
              </a:rPr>
              <a:t>special case</a:t>
            </a:r>
            <a:r>
              <a:rPr b="1" lang="en" sz="1600">
                <a:latin typeface="Netflix Sans"/>
                <a:ea typeface="Netflix Sans"/>
                <a:cs typeface="Netflix Sans"/>
                <a:sym typeface="Netflix Sans"/>
              </a:rPr>
              <a:t> </a:t>
            </a:r>
            <a:r>
              <a:rPr lang="en" sz="1600">
                <a:latin typeface="Netflix Sans"/>
                <a:ea typeface="Netflix Sans"/>
                <a:cs typeface="Netflix Sans"/>
                <a:sym typeface="Netflix Sans"/>
              </a:rPr>
              <a:t>of the proposed solver in the following sense:</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The P.913 solver is not iterative</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The true quality in P.913 is not weighted by “subject consistency”</a:t>
            </a:r>
            <a:endParaRPr sz="1600">
              <a:latin typeface="Netflix Sans"/>
              <a:ea typeface="Netflix Sans"/>
              <a:cs typeface="Netflix Sans"/>
              <a:sym typeface="Netflix Sans"/>
            </a:endParaRPr>
          </a:p>
        </p:txBody>
      </p:sp>
      <p:pic>
        <p:nvPicPr>
          <p:cNvPr id="293" name="Google Shape;293;p56"/>
          <p:cNvPicPr preferRelativeResize="0"/>
          <p:nvPr/>
        </p:nvPicPr>
        <p:blipFill rotWithShape="1">
          <a:blip r:embed="rId3">
            <a:alphaModFix/>
          </a:blip>
          <a:srcRect b="51342" l="0" r="0" t="0"/>
          <a:stretch/>
        </p:blipFill>
        <p:spPr>
          <a:xfrm>
            <a:off x="1909850" y="1477363"/>
            <a:ext cx="2143125" cy="662750"/>
          </a:xfrm>
          <a:prstGeom prst="rect">
            <a:avLst/>
          </a:prstGeom>
          <a:noFill/>
          <a:ln cap="flat" cmpd="sng" w="9525">
            <a:solidFill>
              <a:srgbClr val="000000"/>
            </a:solidFill>
            <a:prstDash val="solid"/>
            <a:round/>
            <a:headEnd len="sm" w="sm" type="none"/>
            <a:tailEnd len="sm" w="sm" type="none"/>
          </a:ln>
        </p:spPr>
      </p:pic>
      <p:pic>
        <p:nvPicPr>
          <p:cNvPr id="294" name="Google Shape;294;p56"/>
          <p:cNvPicPr preferRelativeResize="0"/>
          <p:nvPr/>
        </p:nvPicPr>
        <p:blipFill>
          <a:blip r:embed="rId4">
            <a:alphaModFix/>
          </a:blip>
          <a:stretch>
            <a:fillRect/>
          </a:stretch>
        </p:blipFill>
        <p:spPr>
          <a:xfrm>
            <a:off x="2434425" y="3152600"/>
            <a:ext cx="1093975" cy="294900"/>
          </a:xfrm>
          <a:prstGeom prst="rect">
            <a:avLst/>
          </a:prstGeom>
          <a:noFill/>
          <a:ln cap="flat" cmpd="sng" w="9525">
            <a:solidFill>
              <a:srgbClr val="000000"/>
            </a:solidFill>
            <a:prstDash val="solid"/>
            <a:round/>
            <a:headEnd len="sm" w="sm" type="none"/>
            <a:tailEnd len="sm" w="sm" type="none"/>
          </a:ln>
        </p:spPr>
      </p:pic>
      <p:pic>
        <p:nvPicPr>
          <p:cNvPr id="295" name="Google Shape;295;p56"/>
          <p:cNvPicPr preferRelativeResize="0"/>
          <p:nvPr/>
        </p:nvPicPr>
        <p:blipFill rotWithShape="1">
          <a:blip r:embed="rId3">
            <a:alphaModFix/>
          </a:blip>
          <a:srcRect b="982" l="0" r="0" t="50360"/>
          <a:stretch/>
        </p:blipFill>
        <p:spPr>
          <a:xfrm>
            <a:off x="1909850" y="2314975"/>
            <a:ext cx="2143125" cy="662750"/>
          </a:xfrm>
          <a:prstGeom prst="rect">
            <a:avLst/>
          </a:prstGeom>
          <a:noFill/>
          <a:ln cap="flat" cmpd="sng" w="9525">
            <a:solidFill>
              <a:srgbClr val="000000"/>
            </a:solidFill>
            <a:prstDash val="solid"/>
            <a:round/>
            <a:headEnd len="sm" w="sm" type="none"/>
            <a:tailEnd len="sm" w="sm" type="none"/>
          </a:ln>
        </p:spPr>
      </p:pic>
      <p:sp>
        <p:nvSpPr>
          <p:cNvPr id="296" name="Google Shape;296;p56"/>
          <p:cNvSpPr txBox="1"/>
          <p:nvPr/>
        </p:nvSpPr>
        <p:spPr>
          <a:xfrm>
            <a:off x="4403050" y="1352650"/>
            <a:ext cx="41250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True quality are weighted by </a:t>
            </a:r>
            <a:r>
              <a:rPr lang="en">
                <a:solidFill>
                  <a:srgbClr val="FF0000"/>
                </a:solidFill>
              </a:rPr>
              <a:t>“subject consistency” (𝜐</a:t>
            </a:r>
            <a:r>
              <a:rPr b="1" baseline="-25000" i="1" lang="en">
                <a:solidFill>
                  <a:srgbClr val="FF0000"/>
                </a:solidFill>
                <a:latin typeface="Times New Roman"/>
                <a:ea typeface="Times New Roman"/>
                <a:cs typeface="Times New Roman"/>
                <a:sym typeface="Times New Roman"/>
              </a:rPr>
              <a:t>i</a:t>
            </a:r>
            <a:r>
              <a:rPr b="1" baseline="30000" lang="en">
                <a:solidFill>
                  <a:srgbClr val="FF0000"/>
                </a:solidFill>
                <a:latin typeface="Times New Roman"/>
                <a:ea typeface="Times New Roman"/>
                <a:cs typeface="Times New Roman"/>
                <a:sym typeface="Times New Roman"/>
              </a:rPr>
              <a:t>-2</a:t>
            </a:r>
            <a:r>
              <a:rPr lang="en">
                <a:solidFill>
                  <a:srgbClr val="FF0000"/>
                </a:solidFill>
              </a:rPr>
              <a:t>)</a:t>
            </a:r>
            <a:r>
              <a:rPr lang="en"/>
              <a:t> after the subject bias (𝛥</a:t>
            </a:r>
            <a:r>
              <a:rPr baseline="-25000" i="1" lang="en">
                <a:latin typeface="Times New Roman"/>
                <a:ea typeface="Times New Roman"/>
                <a:cs typeface="Times New Roman"/>
                <a:sym typeface="Times New Roman"/>
              </a:rPr>
              <a:t>i</a:t>
            </a:r>
            <a:r>
              <a:rPr lang="en"/>
              <a:t>) is removed. The “subject consistency” is the inverse of the (squared) subject inconsistency (𝜐</a:t>
            </a:r>
            <a:r>
              <a:rPr b="1" baseline="-25000" i="1" lang="en">
                <a:latin typeface="Times New Roman"/>
                <a:ea typeface="Times New Roman"/>
                <a:cs typeface="Times New Roman"/>
                <a:sym typeface="Times New Roman"/>
              </a:rPr>
              <a:t>i</a:t>
            </a:r>
            <a:r>
              <a:rPr b="1" baseline="30000" lang="en">
                <a:latin typeface="Times New Roman"/>
                <a:ea typeface="Times New Roman"/>
                <a:cs typeface="Times New Roman"/>
                <a:sym typeface="Times New Roman"/>
              </a:rPr>
              <a:t>2</a:t>
            </a:r>
            <a:r>
              <a:rPr lang="en"/>
              <a:t>)</a:t>
            </a:r>
            <a:r>
              <a:rPr b="1" lang="en"/>
              <a:t>*</a:t>
            </a:r>
            <a:r>
              <a:rPr lang="en"/>
              <a:t>.</a:t>
            </a:r>
            <a:endParaRPr/>
          </a:p>
        </p:txBody>
      </p:sp>
      <p:sp>
        <p:nvSpPr>
          <p:cNvPr id="297" name="Google Shape;297;p56"/>
          <p:cNvSpPr txBox="1"/>
          <p:nvPr/>
        </p:nvSpPr>
        <p:spPr>
          <a:xfrm>
            <a:off x="4403050" y="2375850"/>
            <a:ext cx="39729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Subject bias </a:t>
            </a:r>
            <a:r>
              <a:rPr lang="en">
                <a:solidFill>
                  <a:schemeClr val="dk1"/>
                </a:solidFill>
              </a:rPr>
              <a:t>(𝛥</a:t>
            </a:r>
            <a:r>
              <a:rPr baseline="-25000" i="1" lang="en">
                <a:solidFill>
                  <a:schemeClr val="dk1"/>
                </a:solidFill>
                <a:latin typeface="Times New Roman"/>
                <a:ea typeface="Times New Roman"/>
                <a:cs typeface="Times New Roman"/>
                <a:sym typeface="Times New Roman"/>
              </a:rPr>
              <a:t>i</a:t>
            </a:r>
            <a:r>
              <a:rPr lang="en">
                <a:solidFill>
                  <a:schemeClr val="dk1"/>
                </a:solidFill>
              </a:rPr>
              <a:t>) </a:t>
            </a:r>
            <a:r>
              <a:rPr lang="en"/>
              <a:t>as the mean of the opinion scores after the true quality (</a:t>
            </a:r>
            <a:r>
              <a:rPr lang="en">
                <a:solidFill>
                  <a:schemeClr val="dk1"/>
                </a:solidFill>
                <a:latin typeface="Times New Roman"/>
                <a:ea typeface="Times New Roman"/>
                <a:cs typeface="Times New Roman"/>
                <a:sym typeface="Times New Roman"/>
              </a:rPr>
              <a:t>𝜓</a:t>
            </a:r>
            <a:r>
              <a:rPr b="1" baseline="-25000" i="1" lang="en" sz="1900">
                <a:solidFill>
                  <a:schemeClr val="dk1"/>
                </a:solidFill>
                <a:latin typeface="Times New Roman"/>
                <a:ea typeface="Times New Roman"/>
                <a:cs typeface="Times New Roman"/>
                <a:sym typeface="Times New Roman"/>
              </a:rPr>
              <a:t>j</a:t>
            </a:r>
            <a:r>
              <a:rPr lang="en"/>
              <a:t>) removed.</a:t>
            </a:r>
            <a:endParaRPr/>
          </a:p>
        </p:txBody>
      </p:sp>
      <p:sp>
        <p:nvSpPr>
          <p:cNvPr id="298" name="Google Shape;298;p56"/>
          <p:cNvSpPr txBox="1"/>
          <p:nvPr/>
        </p:nvSpPr>
        <p:spPr>
          <a:xfrm>
            <a:off x="4403050" y="3009050"/>
            <a:ext cx="3359100" cy="39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Subject inconsistency as the standard deviation of the estimation residue (</a:t>
            </a:r>
            <a:r>
              <a:rPr lang="en">
                <a:solidFill>
                  <a:schemeClr val="dk1"/>
                </a:solidFill>
              </a:rPr>
              <a:t>𝜖</a:t>
            </a:r>
            <a:r>
              <a:rPr baseline="-25000" i="1" lang="en">
                <a:solidFill>
                  <a:schemeClr val="dk1"/>
                </a:solidFill>
                <a:latin typeface="Times New Roman"/>
                <a:ea typeface="Times New Roman"/>
                <a:cs typeface="Times New Roman"/>
                <a:sym typeface="Times New Roman"/>
              </a:rPr>
              <a:t>i</a:t>
            </a:r>
            <a:r>
              <a:rPr lang="en"/>
              <a:t>).</a:t>
            </a:r>
            <a:endParaRPr/>
          </a:p>
        </p:txBody>
      </p:sp>
      <p:sp>
        <p:nvSpPr>
          <p:cNvPr id="299" name="Google Shape;299;p56"/>
          <p:cNvSpPr txBox="1"/>
          <p:nvPr/>
        </p:nvSpPr>
        <p:spPr>
          <a:xfrm>
            <a:off x="2347200" y="4721700"/>
            <a:ext cx="67527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*In practical implementation, we add a small ε to make the denominator non-zero. </a:t>
            </a:r>
            <a:endParaRPr>
              <a:solidFill>
                <a:srgbClr val="999999"/>
              </a:solidFill>
            </a:endParaRPr>
          </a:p>
        </p:txBody>
      </p:sp>
      <p:sp>
        <p:nvSpPr>
          <p:cNvPr id="300" name="Google Shape;300;p56"/>
          <p:cNvSpPr/>
          <p:nvPr/>
        </p:nvSpPr>
        <p:spPr>
          <a:xfrm>
            <a:off x="2722175" y="1512025"/>
            <a:ext cx="362400" cy="294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6"/>
          <p:cNvSpPr txBox="1"/>
          <p:nvPr/>
        </p:nvSpPr>
        <p:spPr>
          <a:xfrm>
            <a:off x="789250" y="1982475"/>
            <a:ext cx="10941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FF0000"/>
                </a:solidFill>
              </a:rPr>
              <a:t>“Subject Consistency”</a:t>
            </a:r>
            <a:endParaRPr sz="1200">
              <a:solidFill>
                <a:srgbClr val="FF0000"/>
              </a:solidFill>
            </a:endParaRPr>
          </a:p>
        </p:txBody>
      </p:sp>
      <p:sp>
        <p:nvSpPr>
          <p:cNvPr id="302" name="Google Shape;302;p56"/>
          <p:cNvSpPr/>
          <p:nvPr/>
        </p:nvSpPr>
        <p:spPr>
          <a:xfrm>
            <a:off x="3179375" y="1816825"/>
            <a:ext cx="362400" cy="294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3" name="Google Shape;303;p56"/>
          <p:cNvCxnSpPr/>
          <p:nvPr/>
        </p:nvCxnSpPr>
        <p:spPr>
          <a:xfrm flipH="1" rot="10800000">
            <a:off x="1690700" y="1858350"/>
            <a:ext cx="974400" cy="3744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Summary of Each Method Compared</a:t>
            </a:r>
            <a:endParaRPr sz="2900">
              <a:latin typeface="Netflix Sans"/>
              <a:ea typeface="Netflix Sans"/>
              <a:cs typeface="Netflix Sans"/>
              <a:sym typeface="Netflix Sans"/>
            </a:endParaRPr>
          </a:p>
        </p:txBody>
      </p:sp>
      <p:sp>
        <p:nvSpPr>
          <p:cNvPr id="309" name="Google Shape;309;p57"/>
          <p:cNvSpPr txBox="1"/>
          <p:nvPr>
            <p:ph idx="4294967295" type="body"/>
          </p:nvPr>
        </p:nvSpPr>
        <p:spPr>
          <a:xfrm>
            <a:off x="762000" y="916850"/>
            <a:ext cx="7766100" cy="2606100"/>
          </a:xfrm>
          <a:prstGeom prst="rect">
            <a:avLst/>
          </a:prstGeom>
        </p:spPr>
        <p:txBody>
          <a:bodyPr anchorCtr="0" anchor="t" bIns="91425" lIns="91425" spcFirstLastPara="1" rIns="91425" wrap="square" tIns="91425">
            <a:noAutofit/>
          </a:bodyPr>
          <a:lstStyle/>
          <a:p>
            <a:pPr indent="-361950" lvl="0" marL="457200" rtl="0" algn="l">
              <a:spcBef>
                <a:spcPts val="600"/>
              </a:spcBef>
              <a:spcAft>
                <a:spcPts val="0"/>
              </a:spcAft>
              <a:buSzPts val="2100"/>
              <a:buFont typeface="Netflix Sans"/>
              <a:buChar char="●"/>
            </a:pPr>
            <a:r>
              <a:rPr lang="en" sz="1900">
                <a:latin typeface="Netflix Sans"/>
                <a:ea typeface="Netflix Sans"/>
                <a:cs typeface="Netflix Sans"/>
                <a:sym typeface="Netflix Sans"/>
              </a:rPr>
              <a:t>BT.500 - keep or reject subjects</a:t>
            </a:r>
            <a:endParaRPr sz="1900">
              <a:latin typeface="Netflix Sans"/>
              <a:ea typeface="Netflix Sans"/>
              <a:cs typeface="Netflix Sans"/>
              <a:sym typeface="Netflix Sans"/>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P.913 - </a:t>
            </a:r>
            <a:r>
              <a:rPr lang="en" sz="1900">
                <a:solidFill>
                  <a:schemeClr val="dk1"/>
                </a:solidFill>
                <a:latin typeface="Netflix Sans"/>
                <a:ea typeface="Netflix Sans"/>
                <a:cs typeface="Netflix Sans"/>
                <a:sym typeface="Netflix Sans"/>
              </a:rPr>
              <a:t>remove subject bias, </a:t>
            </a:r>
            <a:r>
              <a:rPr lang="en" sz="1900">
                <a:latin typeface="Netflix Sans"/>
                <a:ea typeface="Netflix Sans"/>
                <a:cs typeface="Netflix Sans"/>
                <a:sym typeface="Netflix Sans"/>
              </a:rPr>
              <a:t>keep or reject subjects</a:t>
            </a:r>
            <a:endParaRPr sz="1900">
              <a:latin typeface="Netflix Sans"/>
              <a:ea typeface="Netflix Sans"/>
              <a:cs typeface="Netflix Sans"/>
              <a:sym typeface="Netflix Sans"/>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Proposed AP - weigh subjects by consistency</a:t>
            </a:r>
            <a:endParaRPr sz="1800">
              <a:latin typeface="Netflix Sans"/>
              <a:ea typeface="Netflix Sans"/>
              <a:cs typeface="Netflix Sans"/>
              <a:sym typeface="Netflix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8"/>
          <p:cNvSpPr txBox="1"/>
          <p:nvPr>
            <p:ph idx="4294967295" type="title"/>
          </p:nvPr>
        </p:nvSpPr>
        <p:spPr>
          <a:xfrm>
            <a:off x="658800" y="5974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When Will the Proposed Method Be Most Valuable? </a:t>
            </a:r>
            <a:endParaRPr sz="2900">
              <a:latin typeface="Netflix Sans"/>
              <a:ea typeface="Netflix Sans"/>
              <a:cs typeface="Netflix Sans"/>
              <a:sym typeface="Netflix Sans"/>
            </a:endParaRPr>
          </a:p>
        </p:txBody>
      </p:sp>
      <p:sp>
        <p:nvSpPr>
          <p:cNvPr id="315" name="Google Shape;315;p58"/>
          <p:cNvSpPr txBox="1"/>
          <p:nvPr>
            <p:ph idx="4294967295" type="body"/>
          </p:nvPr>
        </p:nvSpPr>
        <p:spPr>
          <a:xfrm>
            <a:off x="762000" y="12216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When faced with uncertainties</a:t>
            </a:r>
            <a:endParaRPr sz="18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u="sng">
                <a:latin typeface="Netflix Sans"/>
                <a:ea typeface="Netflix Sans"/>
                <a:cs typeface="Netflix Sans"/>
                <a:sym typeface="Netflix Sans"/>
              </a:rPr>
              <a:t>Crowdsourcing</a:t>
            </a:r>
            <a:endParaRPr sz="1700" u="sng">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u="sng">
                <a:latin typeface="Netflix Sans"/>
                <a:ea typeface="Netflix Sans"/>
                <a:cs typeface="Netflix Sans"/>
                <a:sym typeface="Netflix Sans"/>
              </a:rPr>
              <a:t>Cross-lab study</a:t>
            </a:r>
            <a:endParaRPr sz="1700" u="sng">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Analyzing a new technology</a:t>
            </a:r>
            <a:endParaRPr sz="17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New rating scale may confuse subjects</a:t>
            </a:r>
            <a:endParaRPr sz="17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Inexperienced person designing the test</a:t>
            </a:r>
            <a:endParaRPr sz="17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Media contain multiple confounding impairments </a:t>
            </a:r>
            <a:endParaRPr sz="17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Distracting test environment</a:t>
            </a:r>
            <a:endParaRPr sz="1700">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latin typeface="Netflix Sans"/>
                <a:ea typeface="Netflix Sans"/>
                <a:cs typeface="Netflix Sans"/>
                <a:sym typeface="Netflix Sans"/>
              </a:rPr>
              <a:t>Unusual experiment design may have unintended consequences</a:t>
            </a:r>
            <a:endParaRPr sz="1700">
              <a:latin typeface="Netflix Sans"/>
              <a:ea typeface="Netflix Sans"/>
              <a:cs typeface="Netflix Sans"/>
              <a:sym typeface="Netflix Sans"/>
            </a:endParaRPr>
          </a:p>
          <a:p>
            <a:pPr indent="-336550" lvl="0" marL="457200" rtl="0" algn="l">
              <a:spcBef>
                <a:spcPts val="0"/>
              </a:spcBef>
              <a:spcAft>
                <a:spcPts val="0"/>
              </a:spcAft>
              <a:buSzPts val="1700"/>
              <a:buFont typeface="Netflix Sans"/>
              <a:buChar char="●"/>
            </a:pPr>
            <a:r>
              <a:rPr lang="en" sz="1700">
                <a:latin typeface="Netflix Sans"/>
                <a:ea typeface="Netflix Sans"/>
                <a:cs typeface="Netflix Sans"/>
                <a:sym typeface="Netflix Sans"/>
              </a:rPr>
              <a:t>When </a:t>
            </a:r>
            <a:r>
              <a:rPr lang="en" sz="1700" u="sng">
                <a:latin typeface="Netflix Sans"/>
                <a:ea typeface="Netflix Sans"/>
                <a:cs typeface="Netflix Sans"/>
                <a:sym typeface="Netflix Sans"/>
              </a:rPr>
              <a:t>BT.500 and P.913 give contradictory subject rejections</a:t>
            </a:r>
            <a:endParaRPr sz="1700" u="sng">
              <a:latin typeface="Netflix Sans"/>
              <a:ea typeface="Netflix Sans"/>
              <a:cs typeface="Netflix Sans"/>
              <a:sym typeface="Netflix Sans"/>
            </a:endParaRPr>
          </a:p>
          <a:p>
            <a:pPr indent="0" lvl="0" marL="0" rtl="0" algn="l">
              <a:spcBef>
                <a:spcPts val="600"/>
              </a:spcBef>
              <a:spcAft>
                <a:spcPts val="0"/>
              </a:spcAft>
              <a:buNone/>
            </a:pPr>
            <a:r>
              <a:t/>
            </a:r>
            <a:endParaRPr sz="1500">
              <a:latin typeface="Netflix Sans"/>
              <a:ea typeface="Netflix Sans"/>
              <a:cs typeface="Netflix Sans"/>
              <a:sym typeface="Netflix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321" name="Google Shape;321;p59"/>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Clr>
                <a:srgbClr val="B7B7B7"/>
              </a:buClr>
              <a:buSzPts val="1700"/>
              <a:buFont typeface="Netflix Sans"/>
              <a:buChar char="●"/>
            </a:pPr>
            <a:r>
              <a:rPr lang="en" sz="1600">
                <a:solidFill>
                  <a:srgbClr val="B7B7B7"/>
                </a:solidFill>
                <a:latin typeface="Netflix Sans"/>
                <a:ea typeface="Netflix Sans"/>
                <a:cs typeface="Netflix Sans"/>
                <a:sym typeface="Netflix Sans"/>
              </a:rPr>
              <a:t>Background and motivation</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Proposed methodology</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Progress since ITU-T SG12 C470</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New comparison results with BT.500 / P.913</a:t>
            </a:r>
            <a:endParaRPr sz="1600">
              <a:solidFill>
                <a:schemeClr val="dk1"/>
              </a:solidFill>
              <a:latin typeface="Netflix Sans"/>
              <a:ea typeface="Netflix Sans"/>
              <a:cs typeface="Netflix Sans"/>
              <a:sym typeface="Netflix Sans"/>
            </a:endParaRPr>
          </a:p>
          <a:p>
            <a:pPr indent="-323850" lvl="2" marL="1371600" rtl="0" algn="l">
              <a:spcBef>
                <a:spcPts val="0"/>
              </a:spcBef>
              <a:spcAft>
                <a:spcPts val="0"/>
              </a:spcAft>
              <a:buClr>
                <a:schemeClr val="dk1"/>
              </a:buClr>
              <a:buSzPts val="1500"/>
              <a:buFont typeface="Netflix Sans"/>
              <a:buChar char="■"/>
            </a:pPr>
            <a:r>
              <a:rPr lang="en" sz="1500">
                <a:solidFill>
                  <a:schemeClr val="dk1"/>
                </a:solidFill>
                <a:latin typeface="Netflix Sans"/>
                <a:ea typeface="Netflix Sans"/>
                <a:cs typeface="Netflix Sans"/>
                <a:sym typeface="Netflix Sans"/>
              </a:rPr>
              <a:t>Scatter plots between proposed and BT.500/P.913</a:t>
            </a:r>
            <a:endParaRPr sz="1500">
              <a:solidFill>
                <a:schemeClr val="dk1"/>
              </a:solidFill>
              <a:latin typeface="Netflix Sans"/>
              <a:ea typeface="Netflix Sans"/>
              <a:cs typeface="Netflix Sans"/>
              <a:sym typeface="Netflix Sans"/>
            </a:endParaRPr>
          </a:p>
          <a:p>
            <a:pPr indent="-323850" lvl="2" marL="1371600" rtl="0" algn="l">
              <a:spcBef>
                <a:spcPts val="0"/>
              </a:spcBef>
              <a:spcAft>
                <a:spcPts val="0"/>
              </a:spcAft>
              <a:buClr>
                <a:schemeClr val="dk1"/>
              </a:buClr>
              <a:buSzPts val="1500"/>
              <a:buFont typeface="Netflix Sans"/>
              <a:buChar char="■"/>
            </a:pPr>
            <a:r>
              <a:rPr lang="en" sz="1500">
                <a:solidFill>
                  <a:schemeClr val="dk1"/>
                </a:solidFill>
                <a:latin typeface="Netflix Sans"/>
                <a:ea typeface="Netflix Sans"/>
                <a:cs typeface="Netflix Sans"/>
                <a:sym typeface="Netflix Sans"/>
              </a:rPr>
              <a:t>Analyze a crowdsourcing dataset: correlation with partial data</a:t>
            </a:r>
            <a:endParaRPr sz="1500">
              <a:solidFill>
                <a:schemeClr val="dk1"/>
              </a:solidFill>
              <a:latin typeface="Netflix Sans"/>
              <a:ea typeface="Netflix Sans"/>
              <a:cs typeface="Netflix Sans"/>
              <a:sym typeface="Netflix Sans"/>
            </a:endParaRPr>
          </a:p>
          <a:p>
            <a:pPr indent="-323850" lvl="2" marL="1371600" rtl="0" algn="l">
              <a:spcBef>
                <a:spcPts val="0"/>
              </a:spcBef>
              <a:spcAft>
                <a:spcPts val="0"/>
              </a:spcAft>
              <a:buClr>
                <a:schemeClr val="dk1"/>
              </a:buClr>
              <a:buSzPts val="1500"/>
              <a:buFont typeface="Netflix Sans"/>
              <a:buChar char="■"/>
            </a:pPr>
            <a:r>
              <a:rPr lang="en" sz="1500">
                <a:solidFill>
                  <a:schemeClr val="dk1"/>
                </a:solidFill>
                <a:latin typeface="Netflix Sans"/>
                <a:ea typeface="Netflix Sans"/>
                <a:cs typeface="Netflix Sans"/>
                <a:sym typeface="Netflix Sans"/>
              </a:rPr>
              <a:t>Cross-lab study on VQEG FRTV Phase I datasets</a:t>
            </a:r>
            <a:endParaRPr sz="1500">
              <a:solidFill>
                <a:schemeClr val="dk1"/>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Interpreting the limitations of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Update on the calculation of confidence intervals</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Runtime analysis</a:t>
            </a:r>
            <a:endParaRPr sz="1600">
              <a:solidFill>
                <a:srgbClr val="B7B7B7"/>
              </a:solidFill>
              <a:latin typeface="Netflix Sans"/>
              <a:ea typeface="Netflix Sans"/>
              <a:cs typeface="Netflix Sans"/>
              <a:sym typeface="Netflix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60"/>
          <p:cNvSpPr txBox="1"/>
          <p:nvPr/>
        </p:nvSpPr>
        <p:spPr>
          <a:xfrm>
            <a:off x="1446200" y="1437150"/>
            <a:ext cx="64176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Scatter plots:</a:t>
            </a:r>
            <a:endParaRPr b="1" sz="30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Proposed AP vs.</a:t>
            </a:r>
            <a:r>
              <a:rPr b="1" lang="en" sz="3000">
                <a:solidFill>
                  <a:srgbClr val="F5F5F1"/>
                </a:solidFill>
                <a:latin typeface="Netflix Sans"/>
                <a:ea typeface="Netflix Sans"/>
                <a:cs typeface="Netflix Sans"/>
                <a:sym typeface="Netflix Sans"/>
              </a:rPr>
              <a:t> BT.500 </a:t>
            </a:r>
            <a:endParaRPr b="1" sz="30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Proposed AP vs. P.913</a:t>
            </a:r>
            <a:endParaRPr sz="1800">
              <a:solidFill>
                <a:srgbClr val="F5F5F1"/>
              </a:solidFill>
              <a:latin typeface="Netflix Sans Light"/>
              <a:ea typeface="Netflix Sans Light"/>
              <a:cs typeface="Netflix Sans Light"/>
              <a:sym typeface="Netflix Sans Light"/>
            </a:endParaRPr>
          </a:p>
        </p:txBody>
      </p:sp>
      <p:sp>
        <p:nvSpPr>
          <p:cNvPr id="327" name="Google Shape;327;p60"/>
          <p:cNvSpPr txBox="1"/>
          <p:nvPr/>
        </p:nvSpPr>
        <p:spPr>
          <a:xfrm>
            <a:off x="324225" y="2819400"/>
            <a:ext cx="8719500" cy="63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chemeClr val="hlink"/>
                </a:solidFill>
                <a:latin typeface="Netflix Sans"/>
                <a:ea typeface="Netflix Sans"/>
                <a:cs typeface="Netflix Sans"/>
                <a:sym typeface="Netflix Sans"/>
                <a:hlinkClick action="ppaction://hlinksldjump" r:id="rId3"/>
              </a:rPr>
              <a:t>More Datasets in the Appendix</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4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148" name="Google Shape;148;p43"/>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SzPts val="1700"/>
              <a:buFont typeface="Netflix Sans"/>
              <a:buChar char="●"/>
            </a:pPr>
            <a:r>
              <a:rPr lang="en" sz="1600">
                <a:solidFill>
                  <a:schemeClr val="dk1"/>
                </a:solidFill>
                <a:latin typeface="Netflix Sans"/>
                <a:ea typeface="Netflix Sans"/>
                <a:cs typeface="Netflix Sans"/>
                <a:sym typeface="Netflix Sans"/>
              </a:rPr>
              <a:t>Background and motivation</a:t>
            </a:r>
            <a:endParaRPr sz="1600">
              <a:solidFill>
                <a:schemeClr val="dk1"/>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Proposed methodology</a:t>
            </a:r>
            <a:endParaRPr sz="1600">
              <a:solidFill>
                <a:schemeClr val="dk1"/>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Progress since ITU-T SG12 C470 (April 2020)</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New comparison results with BT.500 / P.913</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Interpreting the limitations of BT.500 / P.913</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Update on the calculation of confidence intervals</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Runtime analysis</a:t>
            </a:r>
            <a:endParaRPr sz="1600">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ITU Proposals</a:t>
            </a:r>
            <a:endParaRPr sz="1600">
              <a:solidFill>
                <a:schemeClr val="dk1"/>
              </a:solidFill>
              <a:latin typeface="Netflix Sans"/>
              <a:ea typeface="Netflix Sans"/>
              <a:cs typeface="Netflix Sans"/>
              <a:sym typeface="Netflix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61"/>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HD3 (Lab Study)</a:t>
            </a:r>
            <a:endParaRPr sz="2400">
              <a:latin typeface="Netflix Sans"/>
              <a:ea typeface="Netflix Sans"/>
              <a:cs typeface="Netflix Sans"/>
              <a:sym typeface="Netflix Sans"/>
            </a:endParaRPr>
          </a:p>
        </p:txBody>
      </p:sp>
      <p:pic>
        <p:nvPicPr>
          <p:cNvPr id="333" name="Google Shape;333;p61"/>
          <p:cNvPicPr preferRelativeResize="0"/>
          <p:nvPr/>
        </p:nvPicPr>
        <p:blipFill>
          <a:blip r:embed="rId3">
            <a:alphaModFix/>
          </a:blip>
          <a:stretch>
            <a:fillRect/>
          </a:stretch>
        </p:blipFill>
        <p:spPr>
          <a:xfrm>
            <a:off x="1828800" y="1093925"/>
            <a:ext cx="5567392" cy="3897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2"/>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Quality Variation 2017 AGH TV Dataset (Lab Study)</a:t>
            </a:r>
            <a:endParaRPr sz="2400">
              <a:latin typeface="Netflix Sans"/>
              <a:ea typeface="Netflix Sans"/>
              <a:cs typeface="Netflix Sans"/>
              <a:sym typeface="Netflix Sans"/>
            </a:endParaRPr>
          </a:p>
        </p:txBody>
      </p:sp>
      <p:pic>
        <p:nvPicPr>
          <p:cNvPr id="339" name="Google Shape;339;p62"/>
          <p:cNvPicPr preferRelativeResize="0"/>
          <p:nvPr/>
        </p:nvPicPr>
        <p:blipFill>
          <a:blip r:embed="rId3">
            <a:alphaModFix/>
          </a:blip>
          <a:stretch>
            <a:fillRect/>
          </a:stretch>
        </p:blipFill>
        <p:spPr>
          <a:xfrm>
            <a:off x="1752600" y="1093925"/>
            <a:ext cx="5567392" cy="3897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3"/>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Study 1st Wave Dataset* (Crowdsourcing Study)</a:t>
            </a:r>
            <a:endParaRPr sz="2400">
              <a:latin typeface="Netflix Sans"/>
              <a:ea typeface="Netflix Sans"/>
              <a:cs typeface="Netflix Sans"/>
              <a:sym typeface="Netflix Sans"/>
            </a:endParaRPr>
          </a:p>
        </p:txBody>
      </p:sp>
      <p:sp>
        <p:nvSpPr>
          <p:cNvPr id="345" name="Google Shape;345;p63"/>
          <p:cNvSpPr txBox="1"/>
          <p:nvPr/>
        </p:nvSpPr>
        <p:spPr>
          <a:xfrm>
            <a:off x="1850700" y="4799025"/>
            <a:ext cx="72507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*The 1st wave dataset is a small pre-test, with certain PVSs having only one raw score.</a:t>
            </a:r>
            <a:endParaRPr>
              <a:solidFill>
                <a:srgbClr val="999999"/>
              </a:solidFill>
            </a:endParaRPr>
          </a:p>
        </p:txBody>
      </p:sp>
      <p:pic>
        <p:nvPicPr>
          <p:cNvPr id="346" name="Google Shape;346;p63"/>
          <p:cNvPicPr preferRelativeResize="0"/>
          <p:nvPr/>
        </p:nvPicPr>
        <p:blipFill>
          <a:blip r:embed="rId3">
            <a:alphaModFix/>
          </a:blip>
          <a:stretch>
            <a:fillRect/>
          </a:stretch>
        </p:blipFill>
        <p:spPr>
          <a:xfrm>
            <a:off x="1981200" y="1093925"/>
            <a:ext cx="5075285" cy="3552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4"/>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Study 2nd Wave Dataset* (Crowdsourcing Study)</a:t>
            </a:r>
            <a:endParaRPr sz="2400">
              <a:latin typeface="Netflix Sans"/>
              <a:ea typeface="Netflix Sans"/>
              <a:cs typeface="Netflix Sans"/>
              <a:sym typeface="Netflix Sans"/>
            </a:endParaRPr>
          </a:p>
        </p:txBody>
      </p:sp>
      <p:sp>
        <p:nvSpPr>
          <p:cNvPr id="352" name="Google Shape;352;p64"/>
          <p:cNvSpPr txBox="1"/>
          <p:nvPr/>
        </p:nvSpPr>
        <p:spPr>
          <a:xfrm>
            <a:off x="2566400" y="4799025"/>
            <a:ext cx="62661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*The 2nd wave dataset is a large test with a minimum 108 scores per PVS.</a:t>
            </a:r>
            <a:endParaRPr>
              <a:solidFill>
                <a:srgbClr val="999999"/>
              </a:solidFill>
            </a:endParaRPr>
          </a:p>
        </p:txBody>
      </p:sp>
      <p:pic>
        <p:nvPicPr>
          <p:cNvPr id="353" name="Google Shape;353;p64"/>
          <p:cNvPicPr preferRelativeResize="0"/>
          <p:nvPr/>
        </p:nvPicPr>
        <p:blipFill>
          <a:blip r:embed="rId3">
            <a:alphaModFix/>
          </a:blip>
          <a:stretch>
            <a:fillRect/>
          </a:stretch>
        </p:blipFill>
        <p:spPr>
          <a:xfrm>
            <a:off x="1981200" y="1093925"/>
            <a:ext cx="5075285" cy="355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5"/>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Observations on the correlation between the proposed and BT.500 / P.913 methods</a:t>
            </a:r>
            <a:endParaRPr sz="2900">
              <a:latin typeface="Netflix Sans"/>
              <a:ea typeface="Netflix Sans"/>
              <a:cs typeface="Netflix Sans"/>
              <a:sym typeface="Netflix Sans"/>
            </a:endParaRPr>
          </a:p>
        </p:txBody>
      </p:sp>
      <p:sp>
        <p:nvSpPr>
          <p:cNvPr id="359" name="Google Shape;359;p65"/>
          <p:cNvSpPr txBox="1"/>
          <p:nvPr>
            <p:ph idx="4294967295" type="body"/>
          </p:nvPr>
        </p:nvSpPr>
        <p:spPr>
          <a:xfrm>
            <a:off x="762000" y="11454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For lab results, the recovered scores from the proposed and BT.500/P.913 are highly correlated</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For crowdsourcing results, the recovered score from the proposed and BT.500/P.913 can deviate, but will improve as the subject size increases</a:t>
            </a:r>
            <a:endParaRPr sz="1800">
              <a:latin typeface="Netflix Sans"/>
              <a:ea typeface="Netflix Sans"/>
              <a:cs typeface="Netflix Sans"/>
              <a:sym typeface="Netflix Sans"/>
            </a:endParaRPr>
          </a:p>
          <a:p>
            <a:pPr indent="0" lvl="0" marL="0" rtl="0" algn="l">
              <a:spcBef>
                <a:spcPts val="600"/>
              </a:spcBef>
              <a:spcAft>
                <a:spcPts val="0"/>
              </a:spcAft>
              <a:buNone/>
            </a:pPr>
            <a:r>
              <a:t/>
            </a:r>
            <a:endParaRPr sz="1500">
              <a:latin typeface="Netflix Sans"/>
              <a:ea typeface="Netflix Sans"/>
              <a:cs typeface="Netflix Sans"/>
              <a:sym typeface="Netflix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6"/>
          <p:cNvSpPr txBox="1"/>
          <p:nvPr/>
        </p:nvSpPr>
        <p:spPr>
          <a:xfrm>
            <a:off x="1446200" y="1437150"/>
            <a:ext cx="64176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Analyze a crowdsourcing dataset:</a:t>
            </a:r>
            <a:endParaRPr b="1" sz="30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Scheme X with y% data, </a:t>
            </a:r>
            <a:endParaRPr b="1" sz="30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b="1" lang="en" sz="3000">
                <a:solidFill>
                  <a:srgbClr val="F5F5F1"/>
                </a:solidFill>
                <a:latin typeface="Netflix Sans"/>
                <a:ea typeface="Netflix Sans"/>
                <a:cs typeface="Netflix Sans"/>
                <a:sym typeface="Netflix Sans"/>
              </a:rPr>
              <a:t>vs. Scheme X with 100% data</a:t>
            </a:r>
            <a:endParaRPr sz="1800">
              <a:solidFill>
                <a:srgbClr val="F5F5F1"/>
              </a:solidFill>
              <a:latin typeface="Netflix Sans Light"/>
              <a:ea typeface="Netflix Sans Light"/>
              <a:cs typeface="Netflix Sans Light"/>
              <a:sym typeface="Netflix Sans Light"/>
            </a:endParaRPr>
          </a:p>
        </p:txBody>
      </p:sp>
      <p:sp>
        <p:nvSpPr>
          <p:cNvPr id="365" name="Google Shape;365;p66"/>
          <p:cNvSpPr txBox="1"/>
          <p:nvPr/>
        </p:nvSpPr>
        <p:spPr>
          <a:xfrm>
            <a:off x="1484850" y="3044650"/>
            <a:ext cx="6417600" cy="7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100">
                <a:solidFill>
                  <a:srgbClr val="F5F5F1"/>
                </a:solidFill>
                <a:latin typeface="Netflix Sans"/>
                <a:ea typeface="Netflix Sans"/>
                <a:cs typeface="Netflix Sans"/>
                <a:sym typeface="Netflix Sans"/>
              </a:rPr>
              <a:t>X = BT.500, P.913, Proposed</a:t>
            </a:r>
            <a:endParaRPr sz="21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lang="en" sz="2100">
                <a:solidFill>
                  <a:srgbClr val="F5F5F1"/>
                </a:solidFill>
                <a:latin typeface="Netflix Sans"/>
                <a:ea typeface="Netflix Sans"/>
                <a:cs typeface="Netflix Sans"/>
                <a:sym typeface="Netflix Sans"/>
              </a:rPr>
              <a:t>y = 50, 25, 10</a:t>
            </a:r>
            <a:endParaRPr sz="2100">
              <a:solidFill>
                <a:srgbClr val="F5F5F1"/>
              </a:solidFill>
              <a:latin typeface="Netflix Sans"/>
              <a:ea typeface="Netflix Sans"/>
              <a:cs typeface="Netflix Sans"/>
              <a:sym typeface="Netfli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7"/>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Study 2nd Wave Dataset* (Crowdsourcing Study)</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100% Data vs. 50% Data</a:t>
            </a:r>
            <a:endParaRPr sz="2400">
              <a:latin typeface="Netflix Sans"/>
              <a:ea typeface="Netflix Sans"/>
              <a:cs typeface="Netflix Sans"/>
              <a:sym typeface="Netflix Sans"/>
            </a:endParaRPr>
          </a:p>
        </p:txBody>
      </p:sp>
      <p:pic>
        <p:nvPicPr>
          <p:cNvPr id="371" name="Google Shape;371;p67"/>
          <p:cNvPicPr preferRelativeResize="0"/>
          <p:nvPr/>
        </p:nvPicPr>
        <p:blipFill>
          <a:blip r:embed="rId3">
            <a:alphaModFix/>
          </a:blip>
          <a:stretch>
            <a:fillRect/>
          </a:stretch>
        </p:blipFill>
        <p:spPr>
          <a:xfrm>
            <a:off x="685800" y="1170125"/>
            <a:ext cx="8187803" cy="3820974"/>
          </a:xfrm>
          <a:prstGeom prst="rect">
            <a:avLst/>
          </a:prstGeom>
          <a:noFill/>
          <a:ln>
            <a:noFill/>
          </a:ln>
        </p:spPr>
      </p:pic>
      <p:sp>
        <p:nvSpPr>
          <p:cNvPr id="372" name="Google Shape;372;p67"/>
          <p:cNvSpPr/>
          <p:nvPr/>
        </p:nvSpPr>
        <p:spPr>
          <a:xfrm>
            <a:off x="2951275"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7"/>
          <p:cNvSpPr/>
          <p:nvPr/>
        </p:nvSpPr>
        <p:spPr>
          <a:xfrm>
            <a:off x="5657738"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7"/>
          <p:cNvSpPr/>
          <p:nvPr/>
        </p:nvSpPr>
        <p:spPr>
          <a:xfrm>
            <a:off x="8364225" y="373285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8"/>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Study 2nd Wave Dataset* (Crowdsourcing Study)</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100% Data vs. 25% Data</a:t>
            </a:r>
            <a:endParaRPr sz="2400">
              <a:latin typeface="Netflix Sans"/>
              <a:ea typeface="Netflix Sans"/>
              <a:cs typeface="Netflix Sans"/>
              <a:sym typeface="Netflix Sans"/>
            </a:endParaRPr>
          </a:p>
        </p:txBody>
      </p:sp>
      <p:pic>
        <p:nvPicPr>
          <p:cNvPr id="380" name="Google Shape;380;p68"/>
          <p:cNvPicPr preferRelativeResize="0"/>
          <p:nvPr/>
        </p:nvPicPr>
        <p:blipFill>
          <a:blip r:embed="rId3">
            <a:alphaModFix/>
          </a:blip>
          <a:stretch>
            <a:fillRect/>
          </a:stretch>
        </p:blipFill>
        <p:spPr>
          <a:xfrm>
            <a:off x="685800" y="1170125"/>
            <a:ext cx="8187803" cy="3820974"/>
          </a:xfrm>
          <a:prstGeom prst="rect">
            <a:avLst/>
          </a:prstGeom>
          <a:noFill/>
          <a:ln>
            <a:noFill/>
          </a:ln>
        </p:spPr>
      </p:pic>
      <p:sp>
        <p:nvSpPr>
          <p:cNvPr id="381" name="Google Shape;381;p68"/>
          <p:cNvSpPr/>
          <p:nvPr/>
        </p:nvSpPr>
        <p:spPr>
          <a:xfrm>
            <a:off x="2951275"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8"/>
          <p:cNvSpPr/>
          <p:nvPr/>
        </p:nvSpPr>
        <p:spPr>
          <a:xfrm>
            <a:off x="5657738"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8"/>
          <p:cNvSpPr/>
          <p:nvPr/>
        </p:nvSpPr>
        <p:spPr>
          <a:xfrm>
            <a:off x="8364225" y="373285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9"/>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Study 2nd Wave Dataset* (Crowdsourcing Study)</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100% Data vs. 10% Data</a:t>
            </a:r>
            <a:endParaRPr sz="2400">
              <a:latin typeface="Netflix Sans"/>
              <a:ea typeface="Netflix Sans"/>
              <a:cs typeface="Netflix Sans"/>
              <a:sym typeface="Netflix Sans"/>
            </a:endParaRPr>
          </a:p>
        </p:txBody>
      </p:sp>
      <p:pic>
        <p:nvPicPr>
          <p:cNvPr id="389" name="Google Shape;389;p69"/>
          <p:cNvPicPr preferRelativeResize="0"/>
          <p:nvPr/>
        </p:nvPicPr>
        <p:blipFill>
          <a:blip r:embed="rId3">
            <a:alphaModFix/>
          </a:blip>
          <a:stretch>
            <a:fillRect/>
          </a:stretch>
        </p:blipFill>
        <p:spPr>
          <a:xfrm>
            <a:off x="685800" y="1170125"/>
            <a:ext cx="8187803" cy="3820974"/>
          </a:xfrm>
          <a:prstGeom prst="rect">
            <a:avLst/>
          </a:prstGeom>
          <a:noFill/>
          <a:ln>
            <a:noFill/>
          </a:ln>
        </p:spPr>
      </p:pic>
      <p:sp>
        <p:nvSpPr>
          <p:cNvPr id="390" name="Google Shape;390;p69"/>
          <p:cNvSpPr/>
          <p:nvPr/>
        </p:nvSpPr>
        <p:spPr>
          <a:xfrm>
            <a:off x="2951275"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9"/>
          <p:cNvSpPr/>
          <p:nvPr/>
        </p:nvSpPr>
        <p:spPr>
          <a:xfrm>
            <a:off x="5657738" y="371030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9"/>
          <p:cNvSpPr/>
          <p:nvPr/>
        </p:nvSpPr>
        <p:spPr>
          <a:xfrm>
            <a:off x="8364225" y="3732850"/>
            <a:ext cx="509400" cy="24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70"/>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700">
                <a:latin typeface="Netflix Sans"/>
                <a:ea typeface="Netflix Sans"/>
                <a:cs typeface="Netflix Sans"/>
                <a:sym typeface="Netflix Sans"/>
              </a:rPr>
              <a:t>Observations on the correlation between scores recovered from the full data and partial data</a:t>
            </a:r>
            <a:endParaRPr sz="2700">
              <a:latin typeface="Netflix Sans"/>
              <a:ea typeface="Netflix Sans"/>
              <a:cs typeface="Netflix Sans"/>
              <a:sym typeface="Netflix Sans"/>
            </a:endParaRPr>
          </a:p>
        </p:txBody>
      </p:sp>
      <p:sp>
        <p:nvSpPr>
          <p:cNvPr id="398" name="Google Shape;398;p70"/>
          <p:cNvSpPr txBox="1"/>
          <p:nvPr>
            <p:ph idx="4294967295" type="body"/>
          </p:nvPr>
        </p:nvSpPr>
        <p:spPr>
          <a:xfrm>
            <a:off x="762000" y="11454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On the crowdsourcing dataset we have tested, the proposed AP method is doing better (yielding higher correlation and lower variance compared to the final score) than P.913, and P.913 is doing better than BT.500.</a:t>
            </a:r>
            <a:endParaRPr sz="1800">
              <a:latin typeface="Netflix Sans"/>
              <a:ea typeface="Netflix Sans"/>
              <a:cs typeface="Netflix Sans"/>
              <a:sym typeface="Netflix Sans"/>
            </a:endParaRPr>
          </a:p>
          <a:p>
            <a:pPr indent="0" lvl="0" marL="0" rtl="0" algn="l">
              <a:spcBef>
                <a:spcPts val="600"/>
              </a:spcBef>
              <a:spcAft>
                <a:spcPts val="0"/>
              </a:spcAft>
              <a:buNone/>
            </a:pPr>
            <a:r>
              <a:t/>
            </a:r>
            <a:endParaRPr sz="1500">
              <a:latin typeface="Netflix Sans"/>
              <a:ea typeface="Netflix Sans"/>
              <a:cs typeface="Netflix Sans"/>
              <a:sym typeface="Netflix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44"/>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Netflix Sans"/>
                <a:ea typeface="Netflix Sans"/>
                <a:cs typeface="Netflix Sans"/>
                <a:sym typeface="Netflix Sans"/>
              </a:rPr>
              <a:t>Raw opinion scores are noisy and unreliable</a:t>
            </a:r>
            <a:endParaRPr sz="3000">
              <a:latin typeface="Netflix Sans"/>
              <a:ea typeface="Netflix Sans"/>
              <a:cs typeface="Netflix Sans"/>
              <a:sym typeface="Netflix Sans"/>
            </a:endParaRPr>
          </a:p>
        </p:txBody>
      </p:sp>
      <p:sp>
        <p:nvSpPr>
          <p:cNvPr id="154" name="Google Shape;154;p44"/>
          <p:cNvSpPr txBox="1"/>
          <p:nvPr>
            <p:ph idx="4294967295" type="body"/>
          </p:nvPr>
        </p:nvSpPr>
        <p:spPr>
          <a:xfrm>
            <a:off x="658925" y="3302000"/>
            <a:ext cx="8173500" cy="1425300"/>
          </a:xfrm>
          <a:prstGeom prst="rect">
            <a:avLst/>
          </a:prstGeom>
        </p:spPr>
        <p:txBody>
          <a:bodyPr anchorCtr="0" anchor="t" bIns="91425" lIns="91425" spcFirstLastPara="1" rIns="91425" wrap="square" tIns="91425">
            <a:noAutofit/>
          </a:bodyPr>
          <a:lstStyle/>
          <a:p>
            <a:pPr indent="-349250" lvl="0" marL="457200" rtl="0" algn="l">
              <a:spcBef>
                <a:spcPts val="600"/>
              </a:spcBef>
              <a:spcAft>
                <a:spcPts val="0"/>
              </a:spcAft>
              <a:buSzPts val="1900"/>
              <a:buFont typeface="Netflix Sans"/>
              <a:buChar char="●"/>
            </a:pPr>
            <a:r>
              <a:rPr lang="en" sz="1900">
                <a:latin typeface="Netflix Sans"/>
                <a:ea typeface="Netflix Sans"/>
                <a:cs typeface="Netflix Sans"/>
                <a:sym typeface="Netflix Sans"/>
              </a:rPr>
              <a:t>Would MOS or DMOS be good enough?</a:t>
            </a:r>
            <a:endParaRPr sz="1900">
              <a:latin typeface="Netflix Sans"/>
              <a:ea typeface="Netflix Sans"/>
              <a:cs typeface="Netflix Sans"/>
              <a:sym typeface="Netflix Sans"/>
            </a:endParaRPr>
          </a:p>
          <a:p>
            <a:pPr indent="-349250" lvl="0" marL="457200" rtl="0" algn="l">
              <a:spcBef>
                <a:spcPts val="0"/>
              </a:spcBef>
              <a:spcAft>
                <a:spcPts val="0"/>
              </a:spcAft>
              <a:buSzPts val="1900"/>
              <a:buFont typeface="Netflix Sans"/>
              <a:buChar char="●"/>
            </a:pPr>
            <a:r>
              <a:rPr lang="en" sz="1900">
                <a:latin typeface="Netflix Sans"/>
                <a:ea typeface="Netflix Sans"/>
                <a:cs typeface="Netflix Sans"/>
                <a:sym typeface="Netflix Sans"/>
              </a:rPr>
              <a:t>Corrective mechanisms</a:t>
            </a:r>
            <a:endParaRPr sz="19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Subject outlier rejection</a:t>
            </a:r>
            <a:endParaRPr sz="18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Subject bias removal</a:t>
            </a:r>
            <a:endParaRPr sz="1800">
              <a:latin typeface="Netflix Sans"/>
              <a:ea typeface="Netflix Sans"/>
              <a:cs typeface="Netflix Sans"/>
              <a:sym typeface="Netflix Sans"/>
            </a:endParaRPr>
          </a:p>
        </p:txBody>
      </p:sp>
      <p:pic>
        <p:nvPicPr>
          <p:cNvPr id="155" name="Google Shape;155;p44"/>
          <p:cNvPicPr preferRelativeResize="0"/>
          <p:nvPr/>
        </p:nvPicPr>
        <p:blipFill>
          <a:blip r:embed="rId3">
            <a:alphaModFix/>
          </a:blip>
          <a:stretch>
            <a:fillRect/>
          </a:stretch>
        </p:blipFill>
        <p:spPr>
          <a:xfrm>
            <a:off x="2076450" y="1143000"/>
            <a:ext cx="4952301" cy="2122425"/>
          </a:xfrm>
          <a:prstGeom prst="rect">
            <a:avLst/>
          </a:prstGeom>
          <a:noFill/>
          <a:ln>
            <a:noFill/>
          </a:ln>
        </p:spPr>
      </p:pic>
      <p:sp>
        <p:nvSpPr>
          <p:cNvPr id="156" name="Google Shape;156;p44"/>
          <p:cNvSpPr txBox="1"/>
          <p:nvPr/>
        </p:nvSpPr>
        <p:spPr>
          <a:xfrm>
            <a:off x="6882850" y="1649825"/>
            <a:ext cx="14493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Subject bias</a:t>
            </a:r>
            <a:endParaRPr sz="1200"/>
          </a:p>
        </p:txBody>
      </p:sp>
      <p:sp>
        <p:nvSpPr>
          <p:cNvPr id="157" name="Google Shape;157;p44"/>
          <p:cNvSpPr txBox="1"/>
          <p:nvPr/>
        </p:nvSpPr>
        <p:spPr>
          <a:xfrm>
            <a:off x="6882850" y="2564225"/>
            <a:ext cx="14493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Last 4 Outliers</a:t>
            </a:r>
            <a:endParaRPr sz="1200"/>
          </a:p>
        </p:txBody>
      </p:sp>
      <p:sp>
        <p:nvSpPr>
          <p:cNvPr id="158" name="Google Shape;158;p44"/>
          <p:cNvSpPr txBox="1"/>
          <p:nvPr/>
        </p:nvSpPr>
        <p:spPr>
          <a:xfrm>
            <a:off x="800725" y="2486300"/>
            <a:ext cx="16065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Black: lowest score</a:t>
            </a:r>
            <a:endParaRPr sz="1200"/>
          </a:p>
          <a:p>
            <a:pPr indent="0" lvl="0" marL="0" rtl="0" algn="l">
              <a:spcBef>
                <a:spcPts val="0"/>
              </a:spcBef>
              <a:spcAft>
                <a:spcPts val="0"/>
              </a:spcAft>
              <a:buNone/>
            </a:pPr>
            <a:r>
              <a:rPr lang="en" sz="1200"/>
              <a:t>White: highest score</a:t>
            </a:r>
            <a:endParaRPr sz="1200"/>
          </a:p>
        </p:txBody>
      </p:sp>
      <p:sp>
        <p:nvSpPr>
          <p:cNvPr id="159" name="Google Shape;159;p44"/>
          <p:cNvSpPr txBox="1"/>
          <p:nvPr/>
        </p:nvSpPr>
        <p:spPr>
          <a:xfrm>
            <a:off x="6830150" y="4646625"/>
            <a:ext cx="2002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*NFLX Public Dataset</a:t>
            </a:r>
            <a:endParaRPr>
              <a:solidFill>
                <a:srgbClr val="99999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71"/>
          <p:cNvSpPr txBox="1"/>
          <p:nvPr/>
        </p:nvSpPr>
        <p:spPr>
          <a:xfrm>
            <a:off x="1098600" y="2046750"/>
            <a:ext cx="71409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600">
                <a:solidFill>
                  <a:srgbClr val="F5F5F1"/>
                </a:solidFill>
                <a:latin typeface="Netflix Sans"/>
                <a:ea typeface="Netflix Sans"/>
                <a:cs typeface="Netflix Sans"/>
                <a:sym typeface="Netflix Sans"/>
              </a:rPr>
              <a:t>Analyze VQEG FRTV Phase I Datasets:</a:t>
            </a:r>
            <a:endParaRPr b="1" sz="26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rPr b="1" lang="en" sz="2600">
                <a:solidFill>
                  <a:srgbClr val="F5F5F1"/>
                </a:solidFill>
                <a:latin typeface="Netflix Sans"/>
                <a:ea typeface="Netflix Sans"/>
                <a:cs typeface="Netflix Sans"/>
                <a:sym typeface="Netflix Sans"/>
              </a:rPr>
              <a:t>Cross-Lab Comparison</a:t>
            </a:r>
            <a:endParaRPr b="1" sz="2600">
              <a:solidFill>
                <a:srgbClr val="F5F5F1"/>
              </a:solidFill>
              <a:latin typeface="Netflix Sans"/>
              <a:ea typeface="Netflix Sans"/>
              <a:cs typeface="Netflix Sans"/>
              <a:sym typeface="Netflix Sans"/>
            </a:endParaRPr>
          </a:p>
          <a:p>
            <a:pPr indent="0" lvl="0" marL="0" rtl="0" algn="ctr">
              <a:spcBef>
                <a:spcPts val="0"/>
              </a:spcBef>
              <a:spcAft>
                <a:spcPts val="0"/>
              </a:spcAft>
              <a:buClr>
                <a:schemeClr val="dk1"/>
              </a:buClr>
              <a:buSzPts val="1100"/>
              <a:buFont typeface="Arial"/>
              <a:buNone/>
            </a:pPr>
            <a:r>
              <a:t/>
            </a:r>
            <a:endParaRPr>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2"/>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u="sng">
                <a:solidFill>
                  <a:schemeClr val="hlink"/>
                </a:solidFill>
                <a:latin typeface="Netflix Sans"/>
                <a:ea typeface="Netflix Sans"/>
                <a:cs typeface="Netflix Sans"/>
                <a:sym typeface="Netflix Sans"/>
                <a:hlinkClick r:id="rId3"/>
              </a:rPr>
              <a:t>VQEG FRTV Phase I Datasets</a:t>
            </a:r>
            <a:endParaRPr sz="2900">
              <a:latin typeface="Netflix Sans"/>
              <a:ea typeface="Netflix Sans"/>
              <a:cs typeface="Netflix Sans"/>
              <a:sym typeface="Netflix Sans"/>
            </a:endParaRPr>
          </a:p>
        </p:txBody>
      </p:sp>
      <p:sp>
        <p:nvSpPr>
          <p:cNvPr id="409" name="Google Shape;409;p72"/>
          <p:cNvSpPr txBox="1"/>
          <p:nvPr>
            <p:ph idx="4294967295" type="body"/>
          </p:nvPr>
        </p:nvSpPr>
        <p:spPr>
          <a:xfrm>
            <a:off x="762000" y="11454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Four datasets:</a:t>
            </a:r>
            <a:endParaRPr sz="18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525 Line Low</a:t>
            </a:r>
            <a:endParaRPr sz="18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525 Line High</a:t>
            </a:r>
            <a:endParaRPr sz="18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625 Line Low</a:t>
            </a:r>
            <a:endParaRPr sz="1800">
              <a:latin typeface="Netflix Sans"/>
              <a:ea typeface="Netflix Sans"/>
              <a:cs typeface="Netflix Sans"/>
              <a:sym typeface="Netflix Sans"/>
            </a:endParaRPr>
          </a:p>
          <a:p>
            <a:pPr indent="-342900" lvl="1" marL="914400" rtl="0" algn="l">
              <a:spcBef>
                <a:spcPts val="0"/>
              </a:spcBef>
              <a:spcAft>
                <a:spcPts val="0"/>
              </a:spcAft>
              <a:buSzPts val="1800"/>
              <a:buFont typeface="Netflix Sans"/>
              <a:buChar char="○"/>
            </a:pPr>
            <a:r>
              <a:rPr lang="en" sz="1800">
                <a:latin typeface="Netflix Sans"/>
                <a:ea typeface="Netflix Sans"/>
                <a:cs typeface="Netflix Sans"/>
                <a:sym typeface="Netflix Sans"/>
              </a:rPr>
              <a:t>625 Line High</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In total 8 labs participated in the test</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Each dataset is evaluated by 4 of the 8 labs</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We evaluate the resulting Pearson Linear CC (PLCC) across labs</a:t>
            </a:r>
            <a:endParaRPr sz="1800">
              <a:latin typeface="Netflix Sans"/>
              <a:ea typeface="Netflix Sans"/>
              <a:cs typeface="Netflix Sans"/>
              <a:sym typeface="Netflix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73"/>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PLCC Across Labs</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VQEG FRTV Phase I - 525 Line Low</a:t>
            </a:r>
            <a:endParaRPr sz="2700">
              <a:latin typeface="Netflix Sans"/>
              <a:ea typeface="Netflix Sans"/>
              <a:cs typeface="Netflix Sans"/>
              <a:sym typeface="Netflix Sans"/>
            </a:endParaRPr>
          </a:p>
        </p:txBody>
      </p:sp>
      <p:graphicFrame>
        <p:nvGraphicFramePr>
          <p:cNvPr id="415" name="Google Shape;415;p73"/>
          <p:cNvGraphicFramePr/>
          <p:nvPr/>
        </p:nvGraphicFramePr>
        <p:xfrm>
          <a:off x="8463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944</a:t>
                      </a:r>
                      <a:endParaRPr sz="800"/>
                    </a:p>
                  </a:txBody>
                  <a:tcPr marT="91425" marB="91425" marR="27425" marL="27425"/>
                </a:tc>
                <a:tc>
                  <a:txBody>
                    <a:bodyPr/>
                    <a:lstStyle/>
                    <a:p>
                      <a:pPr indent="0" lvl="0" marL="0" rtl="0" algn="l">
                        <a:spcBef>
                          <a:spcPts val="0"/>
                        </a:spcBef>
                        <a:spcAft>
                          <a:spcPts val="0"/>
                        </a:spcAft>
                        <a:buNone/>
                      </a:pPr>
                      <a:r>
                        <a:rPr lang="en" sz="800"/>
                        <a:t>0.</a:t>
                      </a:r>
                      <a:r>
                        <a:rPr lang="en" sz="800"/>
                        <a:t>9438</a:t>
                      </a:r>
                      <a:endParaRPr sz="800"/>
                    </a:p>
                  </a:txBody>
                  <a:tcPr marT="91425" marB="91425" marR="27425" marL="27425"/>
                </a:tc>
                <a:tc>
                  <a:txBody>
                    <a:bodyPr/>
                    <a:lstStyle/>
                    <a:p>
                      <a:pPr indent="0" lvl="0" marL="0" rtl="0" algn="l">
                        <a:spcBef>
                          <a:spcPts val="0"/>
                        </a:spcBef>
                        <a:spcAft>
                          <a:spcPts val="0"/>
                        </a:spcAft>
                        <a:buNone/>
                      </a:pPr>
                      <a:r>
                        <a:rPr lang="en" sz="800"/>
                        <a:t>0.</a:t>
                      </a:r>
                      <a:r>
                        <a:rPr lang="en" sz="800"/>
                        <a:t>9485</a:t>
                      </a:r>
                      <a:endParaRPr sz="800"/>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944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9577</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lang="en" sz="800"/>
                        <a:t>0.</a:t>
                      </a:r>
                      <a:r>
                        <a:rPr lang="en" sz="800"/>
                        <a:t>9411</a:t>
                      </a:r>
                      <a:endParaRPr sz="800"/>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9438</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9577</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9443</a:t>
                      </a:r>
                      <a:endParaRPr sz="800"/>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0.9485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0.9411</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0.9443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16" name="Google Shape;416;p73"/>
          <p:cNvSpPr txBox="1"/>
          <p:nvPr/>
        </p:nvSpPr>
        <p:spPr>
          <a:xfrm>
            <a:off x="8464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BT.500</a:t>
            </a:r>
            <a:endParaRPr/>
          </a:p>
        </p:txBody>
      </p:sp>
      <p:graphicFrame>
        <p:nvGraphicFramePr>
          <p:cNvPr id="417" name="Google Shape;417;p73"/>
          <p:cNvGraphicFramePr/>
          <p:nvPr/>
        </p:nvGraphicFramePr>
        <p:xfrm>
          <a:off x="37419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9504</a:t>
                      </a:r>
                      <a:endParaRPr sz="800"/>
                    </a:p>
                  </a:txBody>
                  <a:tcPr marT="91425" marB="91425" marR="27425" marL="27425"/>
                </a:tc>
                <a:tc>
                  <a:txBody>
                    <a:bodyPr/>
                    <a:lstStyle/>
                    <a:p>
                      <a:pPr indent="0" lvl="0" marL="0" rtl="0" algn="l">
                        <a:spcBef>
                          <a:spcPts val="0"/>
                        </a:spcBef>
                        <a:spcAft>
                          <a:spcPts val="0"/>
                        </a:spcAft>
                        <a:buNone/>
                      </a:pPr>
                      <a:r>
                        <a:rPr lang="en" sz="800"/>
                        <a:t>0.</a:t>
                      </a:r>
                      <a:r>
                        <a:rPr lang="en" sz="800"/>
                        <a:t>9427</a:t>
                      </a:r>
                      <a:endParaRPr sz="800"/>
                    </a:p>
                  </a:txBody>
                  <a:tcPr marT="91425" marB="91425" marR="27425" marL="27425"/>
                </a:tc>
                <a:tc>
                  <a:txBody>
                    <a:bodyPr/>
                    <a:lstStyle/>
                    <a:p>
                      <a:pPr indent="0" lvl="0" marL="0" rtl="0" algn="l">
                        <a:spcBef>
                          <a:spcPts val="0"/>
                        </a:spcBef>
                        <a:spcAft>
                          <a:spcPts val="0"/>
                        </a:spcAft>
                        <a:buNone/>
                      </a:pPr>
                      <a:r>
                        <a:rPr lang="en" sz="800"/>
                        <a:t>0.</a:t>
                      </a:r>
                      <a:r>
                        <a:rPr lang="en" sz="800"/>
                        <a:t>95</a:t>
                      </a:r>
                      <a:endParaRPr sz="800"/>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9504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9556</a:t>
                      </a:r>
                      <a:endParaRPr sz="800"/>
                    </a:p>
                  </a:txBody>
                  <a:tcPr marT="91425" marB="91425" marR="27425" marL="27425"/>
                </a:tc>
                <a:tc>
                  <a:txBody>
                    <a:bodyPr/>
                    <a:lstStyle/>
                    <a:p>
                      <a:pPr indent="0" lvl="0" marL="0" rtl="0" algn="l">
                        <a:spcBef>
                          <a:spcPts val="0"/>
                        </a:spcBef>
                        <a:spcAft>
                          <a:spcPts val="0"/>
                        </a:spcAft>
                        <a:buNone/>
                      </a:pPr>
                      <a:r>
                        <a:rPr lang="en" sz="800"/>
                        <a:t>0.</a:t>
                      </a:r>
                      <a:r>
                        <a:rPr lang="en" sz="800"/>
                        <a:t>9406</a:t>
                      </a:r>
                      <a:endParaRPr sz="800"/>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9427</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9556</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9447</a:t>
                      </a:r>
                      <a:endParaRPr sz="800"/>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9406</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9447</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18" name="Google Shape;418;p73"/>
          <p:cNvSpPr txBox="1"/>
          <p:nvPr/>
        </p:nvSpPr>
        <p:spPr>
          <a:xfrm>
            <a:off x="37420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P.913</a:t>
            </a:r>
            <a:endParaRPr/>
          </a:p>
        </p:txBody>
      </p:sp>
      <p:graphicFrame>
        <p:nvGraphicFramePr>
          <p:cNvPr id="419" name="Google Shape;419;p73"/>
          <p:cNvGraphicFramePr/>
          <p:nvPr/>
        </p:nvGraphicFramePr>
        <p:xfrm>
          <a:off x="66375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9523</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9492</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9588</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9523</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9574</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9454</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9492</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9574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9487</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9588</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9454</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9487</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20" name="Google Shape;420;p73"/>
          <p:cNvSpPr txBox="1"/>
          <p:nvPr/>
        </p:nvSpPr>
        <p:spPr>
          <a:xfrm>
            <a:off x="66376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Proposed AP</a:t>
            </a:r>
            <a:endParaRPr/>
          </a:p>
        </p:txBody>
      </p:sp>
      <p:sp>
        <p:nvSpPr>
          <p:cNvPr id="421" name="Google Shape;421;p73"/>
          <p:cNvSpPr txBox="1"/>
          <p:nvPr/>
        </p:nvSpPr>
        <p:spPr>
          <a:xfrm>
            <a:off x="865450" y="4369075"/>
            <a:ext cx="34380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rPr>
              <a:t>Colored</a:t>
            </a:r>
            <a:r>
              <a:rPr lang="en"/>
              <a:t>: Best among three methods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4"/>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PLCC Across Labs</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VQEG FRTV Phase I - 525 Line High</a:t>
            </a:r>
            <a:endParaRPr sz="2700">
              <a:latin typeface="Netflix Sans"/>
              <a:ea typeface="Netflix Sans"/>
              <a:cs typeface="Netflix Sans"/>
              <a:sym typeface="Netflix Sans"/>
            </a:endParaRPr>
          </a:p>
        </p:txBody>
      </p:sp>
      <p:graphicFrame>
        <p:nvGraphicFramePr>
          <p:cNvPr id="427" name="Google Shape;427;p74"/>
          <p:cNvGraphicFramePr/>
          <p:nvPr/>
        </p:nvGraphicFramePr>
        <p:xfrm>
          <a:off x="8463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0.8908</a:t>
                      </a:r>
                      <a:endParaRPr sz="800"/>
                    </a:p>
                  </a:txBody>
                  <a:tcPr marT="91425" marB="91425" marR="27425" marL="27425"/>
                </a:tc>
                <a:tc>
                  <a:txBody>
                    <a:bodyPr/>
                    <a:lstStyle/>
                    <a:p>
                      <a:pPr indent="0" lvl="0" marL="0" rtl="0" algn="l">
                        <a:spcBef>
                          <a:spcPts val="0"/>
                        </a:spcBef>
                        <a:spcAft>
                          <a:spcPts val="0"/>
                        </a:spcAft>
                        <a:buNone/>
                      </a:pPr>
                      <a:r>
                        <a:rPr lang="en" sz="800"/>
                        <a:t>0.9002</a:t>
                      </a:r>
                      <a:endParaRPr sz="800"/>
                    </a:p>
                  </a:txBody>
                  <a:tcPr marT="91425" marB="91425" marR="27425" marL="27425"/>
                </a:tc>
                <a:tc>
                  <a:txBody>
                    <a:bodyPr/>
                    <a:lstStyle/>
                    <a:p>
                      <a:pPr indent="0" lvl="0" marL="0" rtl="0" algn="l">
                        <a:spcBef>
                          <a:spcPts val="0"/>
                        </a:spcBef>
                        <a:spcAft>
                          <a:spcPts val="0"/>
                        </a:spcAft>
                        <a:buNone/>
                      </a:pPr>
                      <a:r>
                        <a:rPr lang="en" sz="800"/>
                        <a:t>0.9151</a:t>
                      </a:r>
                      <a:endParaRPr sz="800"/>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0.8908</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0.8815</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0.8505</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0.9002</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0.8815</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0.8756</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0.9151</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0.8505</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0.8756</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28" name="Google Shape;428;p74"/>
          <p:cNvSpPr txBox="1"/>
          <p:nvPr/>
        </p:nvSpPr>
        <p:spPr>
          <a:xfrm>
            <a:off x="8464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BT.500</a:t>
            </a:r>
            <a:endParaRPr/>
          </a:p>
        </p:txBody>
      </p:sp>
      <p:graphicFrame>
        <p:nvGraphicFramePr>
          <p:cNvPr id="429" name="Google Shape;429;p74"/>
          <p:cNvGraphicFramePr/>
          <p:nvPr/>
        </p:nvGraphicFramePr>
        <p:xfrm>
          <a:off x="37419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0.8889</a:t>
                      </a:r>
                      <a:endParaRPr sz="800"/>
                    </a:p>
                  </a:txBody>
                  <a:tcPr marT="91425" marB="91425" marR="27425" marL="27425"/>
                </a:tc>
                <a:tc>
                  <a:txBody>
                    <a:bodyPr/>
                    <a:lstStyle/>
                    <a:p>
                      <a:pPr indent="0" lvl="0" marL="0" rtl="0" algn="l">
                        <a:spcBef>
                          <a:spcPts val="0"/>
                        </a:spcBef>
                        <a:spcAft>
                          <a:spcPts val="0"/>
                        </a:spcAft>
                        <a:buNone/>
                      </a:pPr>
                      <a:r>
                        <a:rPr lang="en" sz="800"/>
                        <a:t>0.903</a:t>
                      </a:r>
                      <a:endParaRPr sz="800"/>
                    </a:p>
                  </a:txBody>
                  <a:tcPr marT="91425" marB="91425" marR="27425" marL="27425"/>
                </a:tc>
                <a:tc>
                  <a:txBody>
                    <a:bodyPr/>
                    <a:lstStyle/>
                    <a:p>
                      <a:pPr indent="0" lvl="0" marL="0" rtl="0" algn="l">
                        <a:spcBef>
                          <a:spcPts val="0"/>
                        </a:spcBef>
                        <a:spcAft>
                          <a:spcPts val="0"/>
                        </a:spcAft>
                        <a:buNone/>
                      </a:pPr>
                      <a:r>
                        <a:rPr lang="en" sz="800"/>
                        <a:t>0.9063</a:t>
                      </a:r>
                      <a:endParaRPr sz="800"/>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0.8889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0.8679</a:t>
                      </a:r>
                      <a:endParaRPr sz="800"/>
                    </a:p>
                  </a:txBody>
                  <a:tcPr marT="91425" marB="91425" marR="27425" marL="27425"/>
                </a:tc>
                <a:tc>
                  <a:txBody>
                    <a:bodyPr/>
                    <a:lstStyle/>
                    <a:p>
                      <a:pPr indent="0" lvl="0" marL="0" rtl="0" algn="l">
                        <a:spcBef>
                          <a:spcPts val="0"/>
                        </a:spcBef>
                        <a:spcAft>
                          <a:spcPts val="0"/>
                        </a:spcAft>
                        <a:buNone/>
                      </a:pPr>
                      <a:r>
                        <a:rPr lang="en" sz="800"/>
                        <a:t>0.834</a:t>
                      </a:r>
                      <a:endParaRPr sz="800"/>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0.903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0.8679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0.8747</a:t>
                      </a:r>
                      <a:endParaRPr sz="800"/>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0.9063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0.834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0.8747</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30" name="Google Shape;430;p74"/>
          <p:cNvSpPr txBox="1"/>
          <p:nvPr/>
        </p:nvSpPr>
        <p:spPr>
          <a:xfrm>
            <a:off x="37420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P.913</a:t>
            </a:r>
            <a:endParaRPr/>
          </a:p>
        </p:txBody>
      </p:sp>
      <p:graphicFrame>
        <p:nvGraphicFramePr>
          <p:cNvPr id="431" name="Google Shape;431;p74"/>
          <p:cNvGraphicFramePr/>
          <p:nvPr/>
        </p:nvGraphicFramePr>
        <p:xfrm>
          <a:off x="66375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lang="en" sz="800"/>
                        <a:t>8</a:t>
                      </a:r>
                      <a:endParaRPr sz="800"/>
                    </a:p>
                  </a:txBody>
                  <a:tcPr marT="91425" marB="91425" marR="27425" marL="27425"/>
                </a:tc>
              </a:tr>
              <a:tr h="314575">
                <a:tc>
                  <a:txBody>
                    <a:bodyPr/>
                    <a:lstStyle/>
                    <a:p>
                      <a:pPr indent="0" lvl="0" marL="0" rtl="0" algn="l">
                        <a:spcBef>
                          <a:spcPts val="0"/>
                        </a:spcBef>
                        <a:spcAft>
                          <a:spcPts val="0"/>
                        </a:spcAft>
                        <a:buNone/>
                      </a:pPr>
                      <a:r>
                        <a:rPr lang="en" sz="800"/>
                        <a:t>1</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9068</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9118</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9155</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4</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9068</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8763</a:t>
                      </a:r>
                      <a:endParaRPr sz="800"/>
                    </a:p>
                  </a:txBody>
                  <a:tcPr marT="91425" marB="91425" marR="27425" marL="27425"/>
                </a:tc>
                <a:tc>
                  <a:txBody>
                    <a:bodyPr/>
                    <a:lstStyle/>
                    <a:p>
                      <a:pPr indent="0" lvl="0" marL="0" rtl="0" algn="l">
                        <a:spcBef>
                          <a:spcPts val="0"/>
                        </a:spcBef>
                        <a:spcAft>
                          <a:spcPts val="0"/>
                        </a:spcAft>
                        <a:buNone/>
                      </a:pPr>
                      <a:r>
                        <a:rPr lang="en" sz="800"/>
                        <a:t>0.</a:t>
                      </a:r>
                      <a:r>
                        <a:rPr lang="en" sz="800"/>
                        <a:t>8231</a:t>
                      </a:r>
                      <a:endParaRPr sz="800"/>
                    </a:p>
                  </a:txBody>
                  <a:tcPr marT="91425" marB="91425" marR="27425" marL="27425"/>
                </a:tc>
              </a:tr>
              <a:tr h="314575">
                <a:tc>
                  <a:txBody>
                    <a:bodyPr/>
                    <a:lstStyle/>
                    <a:p>
                      <a:pPr indent="0" lvl="0" marL="0" rtl="0" algn="l">
                        <a:spcBef>
                          <a:spcPts val="0"/>
                        </a:spcBef>
                        <a:spcAft>
                          <a:spcPts val="0"/>
                        </a:spcAft>
                        <a:buNone/>
                      </a:pPr>
                      <a:r>
                        <a:rPr lang="en" sz="800"/>
                        <a:t>6</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9118</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8763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8331</a:t>
                      </a:r>
                      <a:endParaRPr sz="800"/>
                    </a:p>
                  </a:txBody>
                  <a:tcPr marT="91425" marB="91425" marR="27425" marL="27425"/>
                </a:tc>
              </a:tr>
              <a:tr h="314575">
                <a:tc>
                  <a:txBody>
                    <a:bodyPr/>
                    <a:lstStyle/>
                    <a:p>
                      <a:pPr indent="0" lvl="0" marL="0" rtl="0" algn="l">
                        <a:spcBef>
                          <a:spcPts val="0"/>
                        </a:spcBef>
                        <a:spcAft>
                          <a:spcPts val="0"/>
                        </a:spcAft>
                        <a:buNone/>
                      </a:pPr>
                      <a:r>
                        <a:rPr lang="en" sz="800"/>
                        <a:t>8</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9155</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8231</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8331</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32" name="Google Shape;432;p74"/>
          <p:cNvSpPr txBox="1"/>
          <p:nvPr/>
        </p:nvSpPr>
        <p:spPr>
          <a:xfrm>
            <a:off x="66376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Proposed AP</a:t>
            </a:r>
            <a:endParaRPr/>
          </a:p>
        </p:txBody>
      </p:sp>
      <p:sp>
        <p:nvSpPr>
          <p:cNvPr id="433" name="Google Shape;433;p74"/>
          <p:cNvSpPr txBox="1"/>
          <p:nvPr/>
        </p:nvSpPr>
        <p:spPr>
          <a:xfrm>
            <a:off x="865450" y="4369075"/>
            <a:ext cx="34380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rPr>
              <a:t>Colored</a:t>
            </a:r>
            <a:r>
              <a:rPr lang="en"/>
              <a:t>: Best among three methods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75"/>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PLCC Across Labs</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VQEG FRTV Phase I - 625 Line Low</a:t>
            </a:r>
            <a:endParaRPr sz="2700">
              <a:latin typeface="Netflix Sans"/>
              <a:ea typeface="Netflix Sans"/>
              <a:cs typeface="Netflix Sans"/>
              <a:sym typeface="Netflix Sans"/>
            </a:endParaRPr>
          </a:p>
        </p:txBody>
      </p:sp>
      <p:graphicFrame>
        <p:nvGraphicFramePr>
          <p:cNvPr id="439" name="Google Shape;439;p75"/>
          <p:cNvGraphicFramePr/>
          <p:nvPr/>
        </p:nvGraphicFramePr>
        <p:xfrm>
          <a:off x="8463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7435</a:t>
                      </a:r>
                      <a:endParaRPr sz="800"/>
                    </a:p>
                  </a:txBody>
                  <a:tcPr marT="91425" marB="91425" marR="27425" marL="27425"/>
                </a:tc>
                <a:tc>
                  <a:txBody>
                    <a:bodyPr/>
                    <a:lstStyle/>
                    <a:p>
                      <a:pPr indent="0" lvl="0" marL="0" rtl="0" algn="l">
                        <a:spcBef>
                          <a:spcPts val="0"/>
                        </a:spcBef>
                        <a:spcAft>
                          <a:spcPts val="0"/>
                        </a:spcAft>
                        <a:buNone/>
                      </a:pPr>
                      <a:r>
                        <a:rPr lang="en" sz="800"/>
                        <a:t>0.</a:t>
                      </a:r>
                      <a:r>
                        <a:rPr lang="en" sz="800"/>
                        <a:t>913</a:t>
                      </a:r>
                      <a:endParaRPr sz="800"/>
                    </a:p>
                  </a:txBody>
                  <a:tcPr marT="91425" marB="91425" marR="27425" marL="27425"/>
                </a:tc>
                <a:tc>
                  <a:txBody>
                    <a:bodyPr/>
                    <a:lstStyle/>
                    <a:p>
                      <a:pPr indent="0" lvl="0" marL="0" rtl="0" algn="l">
                        <a:spcBef>
                          <a:spcPts val="0"/>
                        </a:spcBef>
                        <a:spcAft>
                          <a:spcPts val="0"/>
                        </a:spcAft>
                        <a:buNone/>
                      </a:pPr>
                      <a:r>
                        <a:rPr lang="en" sz="800"/>
                        <a:t>0.</a:t>
                      </a:r>
                      <a:r>
                        <a:rPr lang="en" sz="800"/>
                        <a:t>9149</a:t>
                      </a:r>
                      <a:endParaRPr sz="800"/>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7435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8125</a:t>
                      </a:r>
                      <a:endParaRPr sz="800"/>
                    </a:p>
                  </a:txBody>
                  <a:tcPr marT="91425" marB="91425" marR="27425" marL="27425"/>
                </a:tc>
                <a:tc>
                  <a:txBody>
                    <a:bodyPr/>
                    <a:lstStyle/>
                    <a:p>
                      <a:pPr indent="0" lvl="0" marL="0" rtl="0" algn="l">
                        <a:spcBef>
                          <a:spcPts val="0"/>
                        </a:spcBef>
                        <a:spcAft>
                          <a:spcPts val="0"/>
                        </a:spcAft>
                        <a:buNone/>
                      </a:pPr>
                      <a:r>
                        <a:rPr lang="en" sz="800"/>
                        <a:t>0.</a:t>
                      </a:r>
                      <a:r>
                        <a:rPr lang="en" sz="800"/>
                        <a:t>7055</a:t>
                      </a:r>
                      <a:endParaRPr sz="800"/>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913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8125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9004</a:t>
                      </a:r>
                      <a:endParaRPr sz="800"/>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9149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7055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9004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40" name="Google Shape;440;p75"/>
          <p:cNvSpPr txBox="1"/>
          <p:nvPr/>
        </p:nvSpPr>
        <p:spPr>
          <a:xfrm>
            <a:off x="8464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BT.500</a:t>
            </a:r>
            <a:endParaRPr/>
          </a:p>
        </p:txBody>
      </p:sp>
      <p:graphicFrame>
        <p:nvGraphicFramePr>
          <p:cNvPr id="441" name="Google Shape;441;p75"/>
          <p:cNvGraphicFramePr/>
          <p:nvPr/>
        </p:nvGraphicFramePr>
        <p:xfrm>
          <a:off x="37419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7649</a:t>
                      </a:r>
                      <a:endParaRPr sz="800"/>
                    </a:p>
                  </a:txBody>
                  <a:tcPr marT="91425" marB="91425" marR="27425" marL="27425"/>
                </a:tc>
                <a:tc>
                  <a:txBody>
                    <a:bodyPr/>
                    <a:lstStyle/>
                    <a:p>
                      <a:pPr indent="0" lvl="0" marL="0" rtl="0" algn="l">
                        <a:spcBef>
                          <a:spcPts val="0"/>
                        </a:spcBef>
                        <a:spcAft>
                          <a:spcPts val="0"/>
                        </a:spcAft>
                        <a:buNone/>
                      </a:pPr>
                      <a:r>
                        <a:rPr lang="en" sz="800"/>
                        <a:t>0.</a:t>
                      </a:r>
                      <a:r>
                        <a:rPr lang="en" sz="800"/>
                        <a:t>9084</a:t>
                      </a:r>
                      <a:endParaRPr sz="800"/>
                    </a:p>
                  </a:txBody>
                  <a:tcPr marT="91425" marB="91425" marR="27425" marL="27425"/>
                </a:tc>
                <a:tc>
                  <a:txBody>
                    <a:bodyPr/>
                    <a:lstStyle/>
                    <a:p>
                      <a:pPr indent="0" lvl="0" marL="0" rtl="0" algn="l">
                        <a:spcBef>
                          <a:spcPts val="0"/>
                        </a:spcBef>
                        <a:spcAft>
                          <a:spcPts val="0"/>
                        </a:spcAft>
                        <a:buNone/>
                      </a:pPr>
                      <a:r>
                        <a:rPr lang="en" sz="800"/>
                        <a:t>0.</a:t>
                      </a:r>
                      <a:r>
                        <a:rPr lang="en" sz="800"/>
                        <a:t>9043</a:t>
                      </a:r>
                      <a:endParaRPr sz="800"/>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7649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8408</a:t>
                      </a:r>
                      <a:endParaRPr sz="800"/>
                    </a:p>
                  </a:txBody>
                  <a:tcPr marT="91425" marB="91425" marR="27425" marL="27425"/>
                </a:tc>
                <a:tc>
                  <a:txBody>
                    <a:bodyPr/>
                    <a:lstStyle/>
                    <a:p>
                      <a:pPr indent="0" lvl="0" marL="0" rtl="0" algn="l">
                        <a:spcBef>
                          <a:spcPts val="0"/>
                        </a:spcBef>
                        <a:spcAft>
                          <a:spcPts val="0"/>
                        </a:spcAft>
                        <a:buNone/>
                      </a:pPr>
                      <a:r>
                        <a:rPr lang="en" sz="800"/>
                        <a:t>0.</a:t>
                      </a:r>
                      <a:r>
                        <a:rPr lang="en" sz="800"/>
                        <a:t>7559</a:t>
                      </a:r>
                      <a:endParaRPr sz="800"/>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9084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8408</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9055</a:t>
                      </a:r>
                      <a:endParaRPr sz="800"/>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9043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7559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9055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42" name="Google Shape;442;p75"/>
          <p:cNvSpPr txBox="1"/>
          <p:nvPr/>
        </p:nvSpPr>
        <p:spPr>
          <a:xfrm>
            <a:off x="37420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P.913</a:t>
            </a:r>
            <a:endParaRPr/>
          </a:p>
        </p:txBody>
      </p:sp>
      <p:graphicFrame>
        <p:nvGraphicFramePr>
          <p:cNvPr id="443" name="Google Shape;443;p75"/>
          <p:cNvGraphicFramePr/>
          <p:nvPr/>
        </p:nvGraphicFramePr>
        <p:xfrm>
          <a:off x="66375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8149</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9264</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923</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8149</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875</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8047</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9264</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875</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9184</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923</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8047</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9184</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44" name="Google Shape;444;p75"/>
          <p:cNvSpPr txBox="1"/>
          <p:nvPr/>
        </p:nvSpPr>
        <p:spPr>
          <a:xfrm>
            <a:off x="66376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Proposed AP</a:t>
            </a:r>
            <a:endParaRPr/>
          </a:p>
        </p:txBody>
      </p:sp>
      <p:sp>
        <p:nvSpPr>
          <p:cNvPr id="445" name="Google Shape;445;p75"/>
          <p:cNvSpPr txBox="1"/>
          <p:nvPr/>
        </p:nvSpPr>
        <p:spPr>
          <a:xfrm>
            <a:off x="865450" y="4369075"/>
            <a:ext cx="34380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rPr>
              <a:t>Colored</a:t>
            </a:r>
            <a:r>
              <a:rPr lang="en"/>
              <a:t>: Best among three methods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76"/>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PLCC Across Labs</a:t>
            </a:r>
            <a:endParaRPr sz="2700">
              <a:latin typeface="Netflix Sans"/>
              <a:ea typeface="Netflix Sans"/>
              <a:cs typeface="Netflix Sans"/>
              <a:sym typeface="Netflix Sans"/>
            </a:endParaRPr>
          </a:p>
          <a:p>
            <a:pPr indent="0" lvl="0" marL="0" rtl="0" algn="l">
              <a:spcBef>
                <a:spcPts val="0"/>
              </a:spcBef>
              <a:spcAft>
                <a:spcPts val="0"/>
              </a:spcAft>
              <a:buNone/>
            </a:pPr>
            <a:r>
              <a:rPr lang="en" sz="2700">
                <a:latin typeface="Netflix Sans"/>
                <a:ea typeface="Netflix Sans"/>
                <a:cs typeface="Netflix Sans"/>
                <a:sym typeface="Netflix Sans"/>
              </a:rPr>
              <a:t>VQEG FRTV Phase I - 625 Line High</a:t>
            </a:r>
            <a:endParaRPr sz="2700">
              <a:latin typeface="Netflix Sans"/>
              <a:ea typeface="Netflix Sans"/>
              <a:cs typeface="Netflix Sans"/>
              <a:sym typeface="Netflix Sans"/>
            </a:endParaRPr>
          </a:p>
        </p:txBody>
      </p:sp>
      <p:graphicFrame>
        <p:nvGraphicFramePr>
          <p:cNvPr id="451" name="Google Shape;451;p76"/>
          <p:cNvGraphicFramePr/>
          <p:nvPr/>
        </p:nvGraphicFramePr>
        <p:xfrm>
          <a:off x="8463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7904</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8538</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8182</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7904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818</a:t>
                      </a:r>
                      <a:endParaRPr sz="800"/>
                    </a:p>
                  </a:txBody>
                  <a:tcPr marT="91425" marB="91425" marR="27425" marL="27425"/>
                </a:tc>
                <a:tc>
                  <a:txBody>
                    <a:bodyPr/>
                    <a:lstStyle/>
                    <a:p>
                      <a:pPr indent="0" lvl="0" marL="0" rtl="0" algn="l">
                        <a:spcBef>
                          <a:spcPts val="0"/>
                        </a:spcBef>
                        <a:spcAft>
                          <a:spcPts val="0"/>
                        </a:spcAft>
                        <a:buNone/>
                      </a:pPr>
                      <a:r>
                        <a:rPr lang="en" sz="800"/>
                        <a:t>0.</a:t>
                      </a:r>
                      <a:r>
                        <a:rPr lang="en" sz="800"/>
                        <a:t>8363</a:t>
                      </a:r>
                      <a:endParaRPr sz="800"/>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8538</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818</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8694</a:t>
                      </a:r>
                      <a:endParaRPr sz="800"/>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8182</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8363</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8694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52" name="Google Shape;452;p76"/>
          <p:cNvSpPr txBox="1"/>
          <p:nvPr/>
        </p:nvSpPr>
        <p:spPr>
          <a:xfrm>
            <a:off x="8464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BT.500</a:t>
            </a:r>
            <a:endParaRPr/>
          </a:p>
        </p:txBody>
      </p:sp>
      <p:graphicFrame>
        <p:nvGraphicFramePr>
          <p:cNvPr id="453" name="Google Shape;453;p76"/>
          <p:cNvGraphicFramePr/>
          <p:nvPr/>
        </p:nvGraphicFramePr>
        <p:xfrm>
          <a:off x="37419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7646</a:t>
                      </a:r>
                      <a:endParaRPr sz="800"/>
                    </a:p>
                  </a:txBody>
                  <a:tcPr marT="91425" marB="91425" marR="27425" marL="27425"/>
                </a:tc>
                <a:tc>
                  <a:txBody>
                    <a:bodyPr/>
                    <a:lstStyle/>
                    <a:p>
                      <a:pPr indent="0" lvl="0" marL="0" rtl="0" algn="l">
                        <a:spcBef>
                          <a:spcPts val="0"/>
                        </a:spcBef>
                        <a:spcAft>
                          <a:spcPts val="0"/>
                        </a:spcAft>
                        <a:buNone/>
                      </a:pPr>
                      <a:r>
                        <a:rPr lang="en" sz="800"/>
                        <a:t>0.</a:t>
                      </a:r>
                      <a:r>
                        <a:rPr lang="en" sz="800"/>
                        <a:t>7949</a:t>
                      </a:r>
                      <a:endParaRPr sz="800"/>
                    </a:p>
                  </a:txBody>
                  <a:tcPr marT="91425" marB="91425" marR="27425" marL="27425"/>
                </a:tc>
                <a:tc>
                  <a:txBody>
                    <a:bodyPr/>
                    <a:lstStyle/>
                    <a:p>
                      <a:pPr indent="0" lvl="0" marL="0" rtl="0" algn="l">
                        <a:spcBef>
                          <a:spcPts val="0"/>
                        </a:spcBef>
                        <a:spcAft>
                          <a:spcPts val="0"/>
                        </a:spcAft>
                        <a:buNone/>
                      </a:pPr>
                      <a:r>
                        <a:rPr lang="en" sz="800"/>
                        <a:t>0.</a:t>
                      </a:r>
                      <a:r>
                        <a:rPr lang="en" sz="800"/>
                        <a:t>7377</a:t>
                      </a:r>
                      <a:endParaRPr sz="800"/>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7646</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8263</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lang="en" sz="800"/>
                        <a:t>0.</a:t>
                      </a:r>
                      <a:r>
                        <a:rPr lang="en" sz="800"/>
                        <a:t>8341</a:t>
                      </a:r>
                      <a:endParaRPr sz="800"/>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7949</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8263</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8495</a:t>
                      </a:r>
                      <a:endParaRPr sz="800"/>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7377</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8341</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8495</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54" name="Google Shape;454;p76"/>
          <p:cNvSpPr txBox="1"/>
          <p:nvPr/>
        </p:nvSpPr>
        <p:spPr>
          <a:xfrm>
            <a:off x="37420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P.913</a:t>
            </a:r>
            <a:endParaRPr/>
          </a:p>
        </p:txBody>
      </p:sp>
      <p:graphicFrame>
        <p:nvGraphicFramePr>
          <p:cNvPr id="455" name="Google Shape;455;p76"/>
          <p:cNvGraphicFramePr/>
          <p:nvPr/>
        </p:nvGraphicFramePr>
        <p:xfrm>
          <a:off x="6637550" y="2038550"/>
          <a:ext cx="3000000" cy="3000000"/>
        </p:xfrm>
        <a:graphic>
          <a:graphicData uri="http://schemas.openxmlformats.org/drawingml/2006/table">
            <a:tbl>
              <a:tblPr>
                <a:noFill/>
                <a:tableStyleId>{F33B50DF-7FF9-42D9-A9A0-5F4E49041264}</a:tableStyleId>
              </a:tblPr>
              <a:tblGrid>
                <a:gridCol w="382850"/>
                <a:gridCol w="382850"/>
                <a:gridCol w="382850"/>
                <a:gridCol w="382850"/>
                <a:gridCol w="382850"/>
              </a:tblGrid>
              <a:tr h="314575">
                <a:tc>
                  <a:txBody>
                    <a:bodyPr/>
                    <a:lstStyle/>
                    <a:p>
                      <a:pPr indent="0" lvl="0" marL="0" rtl="0" algn="l">
                        <a:spcBef>
                          <a:spcPts val="0"/>
                        </a:spcBef>
                        <a:spcAft>
                          <a:spcPts val="0"/>
                        </a:spcAft>
                        <a:buNone/>
                      </a:pPr>
                      <a:r>
                        <a:rPr lang="en" sz="800"/>
                        <a:t>Lab</a:t>
                      </a:r>
                      <a:endParaRPr sz="800"/>
                    </a:p>
                  </a:txBody>
                  <a:tcPr marT="91425" marB="91425" marR="27425" marL="27425"/>
                </a:tc>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t>7</a:t>
                      </a:r>
                      <a:endParaRPr sz="800"/>
                    </a:p>
                  </a:txBody>
                  <a:tcPr marT="91425" marB="91425" marR="27425" marL="27425"/>
                </a:tc>
              </a:tr>
              <a:tr h="314575">
                <a:tc>
                  <a:txBody>
                    <a:bodyPr/>
                    <a:lstStyle/>
                    <a:p>
                      <a:pPr indent="0" lvl="0" marL="0" rtl="0" algn="l">
                        <a:spcBef>
                          <a:spcPts val="0"/>
                        </a:spcBef>
                        <a:spcAft>
                          <a:spcPts val="0"/>
                        </a:spcAft>
                        <a:buNone/>
                      </a:pPr>
                      <a:r>
                        <a:rPr lang="en" sz="800"/>
                        <a:t>2</a:t>
                      </a:r>
                      <a:endParaRPr sz="800"/>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8296</a:t>
                      </a:r>
                      <a:endParaRPr b="1" sz="800">
                        <a:solidFill>
                          <a:srgbClr val="980000"/>
                        </a:solidFill>
                      </a:endParaRPr>
                    </a:p>
                  </a:txBody>
                  <a:tcPr marT="91425" marB="91425" marR="27425" marL="27425"/>
                </a:tc>
                <a:tc>
                  <a:txBody>
                    <a:bodyPr/>
                    <a:lstStyle/>
                    <a:p>
                      <a:pPr indent="0" lvl="0" marL="0" rtl="0" algn="l">
                        <a:spcBef>
                          <a:spcPts val="0"/>
                        </a:spcBef>
                        <a:spcAft>
                          <a:spcPts val="0"/>
                        </a:spcAft>
                        <a:buNone/>
                      </a:pPr>
                      <a:r>
                        <a:rPr lang="en" sz="800"/>
                        <a:t>0.</a:t>
                      </a:r>
                      <a:r>
                        <a:rPr lang="en" sz="800"/>
                        <a:t>8184</a:t>
                      </a:r>
                      <a:endParaRPr sz="800"/>
                    </a:p>
                  </a:txBody>
                  <a:tcPr marT="91425" marB="91425" marR="27425" marL="27425"/>
                </a:tc>
                <a:tc>
                  <a:txBody>
                    <a:bodyPr/>
                    <a:lstStyle/>
                    <a:p>
                      <a:pPr indent="0" lvl="0" marL="0" rtl="0" algn="l">
                        <a:spcBef>
                          <a:spcPts val="0"/>
                        </a:spcBef>
                        <a:spcAft>
                          <a:spcPts val="0"/>
                        </a:spcAft>
                        <a:buNone/>
                      </a:pPr>
                      <a:r>
                        <a:rPr lang="en" sz="800"/>
                        <a:t>0.</a:t>
                      </a:r>
                      <a:r>
                        <a:rPr lang="en" sz="800"/>
                        <a:t>8004</a:t>
                      </a:r>
                      <a:endParaRPr sz="800"/>
                    </a:p>
                  </a:txBody>
                  <a:tcPr marT="91425" marB="91425" marR="27425" marL="27425"/>
                </a:tc>
              </a:tr>
              <a:tr h="314575">
                <a:tc>
                  <a:txBody>
                    <a:bodyPr/>
                    <a:lstStyle/>
                    <a:p>
                      <a:pPr indent="0" lvl="0" marL="0" rtl="0" algn="l">
                        <a:spcBef>
                          <a:spcPts val="0"/>
                        </a:spcBef>
                        <a:spcAft>
                          <a:spcPts val="0"/>
                        </a:spcAft>
                        <a:buNone/>
                      </a:pPr>
                      <a:r>
                        <a:rPr lang="en" sz="800"/>
                        <a:t>3</a:t>
                      </a:r>
                      <a:endParaRPr sz="800"/>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8296</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lang="en" sz="800"/>
                        <a:t>0.</a:t>
                      </a:r>
                      <a:r>
                        <a:rPr lang="en" sz="800"/>
                        <a:t>8254</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8604</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5</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8184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8254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c>
                  <a:txBody>
                    <a:bodyPr/>
                    <a:lstStyle/>
                    <a:p>
                      <a:pPr indent="0" lvl="0" marL="0" rtl="0" algn="l">
                        <a:spcBef>
                          <a:spcPts val="0"/>
                        </a:spcBef>
                        <a:spcAft>
                          <a:spcPts val="0"/>
                        </a:spcAft>
                        <a:buNone/>
                      </a:pPr>
                      <a:r>
                        <a:rPr b="1" lang="en" sz="800">
                          <a:solidFill>
                            <a:srgbClr val="980000"/>
                          </a:solidFill>
                        </a:rPr>
                        <a:t>0.</a:t>
                      </a:r>
                      <a:r>
                        <a:rPr b="1" lang="en" sz="800">
                          <a:solidFill>
                            <a:srgbClr val="980000"/>
                          </a:solidFill>
                        </a:rPr>
                        <a:t>8742</a:t>
                      </a:r>
                      <a:endParaRPr b="1" sz="800">
                        <a:solidFill>
                          <a:srgbClr val="980000"/>
                        </a:solidFill>
                      </a:endParaRPr>
                    </a:p>
                  </a:txBody>
                  <a:tcPr marT="91425" marB="91425" marR="27425" marL="27425"/>
                </a:tc>
              </a:tr>
              <a:tr h="314575">
                <a:tc>
                  <a:txBody>
                    <a:bodyPr/>
                    <a:lstStyle/>
                    <a:p>
                      <a:pPr indent="0" lvl="0" marL="0" rtl="0" algn="l">
                        <a:spcBef>
                          <a:spcPts val="0"/>
                        </a:spcBef>
                        <a:spcAft>
                          <a:spcPts val="0"/>
                        </a:spcAft>
                        <a:buNone/>
                      </a:pPr>
                      <a:r>
                        <a:rPr lang="en" sz="800"/>
                        <a:t>7</a:t>
                      </a:r>
                      <a:endParaRPr sz="800"/>
                    </a:p>
                  </a:txBody>
                  <a:tcPr marT="91425" marB="91425" marR="27425" marL="27425"/>
                </a:tc>
                <a:tc>
                  <a:txBody>
                    <a:bodyPr/>
                    <a:lstStyle/>
                    <a:p>
                      <a:pPr indent="0" lvl="0" marL="0" rtl="0" algn="l">
                        <a:spcBef>
                          <a:spcPts val="0"/>
                        </a:spcBef>
                        <a:spcAft>
                          <a:spcPts val="0"/>
                        </a:spcAft>
                        <a:buNone/>
                      </a:pPr>
                      <a:r>
                        <a:rPr lang="en" sz="800">
                          <a:solidFill>
                            <a:srgbClr val="FFFFFF"/>
                          </a:solidFill>
                        </a:rPr>
                        <a:t>0.</a:t>
                      </a:r>
                      <a:r>
                        <a:rPr lang="en" sz="800">
                          <a:solidFill>
                            <a:srgbClr val="FFFFFF"/>
                          </a:solidFill>
                        </a:rPr>
                        <a:t>8004</a:t>
                      </a:r>
                      <a:endParaRPr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8604</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b="1" lang="en" sz="800">
                          <a:solidFill>
                            <a:srgbClr val="FFFFFF"/>
                          </a:solidFill>
                        </a:rPr>
                        <a:t>0.</a:t>
                      </a:r>
                      <a:r>
                        <a:rPr b="1" lang="en" sz="800">
                          <a:solidFill>
                            <a:srgbClr val="FFFFFF"/>
                          </a:solidFill>
                        </a:rPr>
                        <a:t>8742</a:t>
                      </a:r>
                      <a:endParaRPr b="1" sz="800">
                        <a:solidFill>
                          <a:srgbClr val="FFFFFF"/>
                        </a:solidFill>
                      </a:endParaRPr>
                    </a:p>
                  </a:txBody>
                  <a:tcPr marT="91425" marB="91425" marR="27425" marL="27425"/>
                </a:tc>
                <a:tc>
                  <a:txBody>
                    <a:bodyPr/>
                    <a:lstStyle/>
                    <a:p>
                      <a:pPr indent="0" lvl="0" marL="0" rtl="0" algn="l">
                        <a:spcBef>
                          <a:spcPts val="0"/>
                        </a:spcBef>
                        <a:spcAft>
                          <a:spcPts val="0"/>
                        </a:spcAft>
                        <a:buNone/>
                      </a:pPr>
                      <a:r>
                        <a:rPr lang="en" sz="800"/>
                        <a:t>1.0</a:t>
                      </a:r>
                      <a:endParaRPr sz="800"/>
                    </a:p>
                  </a:txBody>
                  <a:tcPr marT="91425" marB="91425" marR="27425" marL="27425"/>
                </a:tc>
              </a:tr>
            </a:tbl>
          </a:graphicData>
        </a:graphic>
      </p:graphicFrame>
      <p:sp>
        <p:nvSpPr>
          <p:cNvPr id="456" name="Google Shape;456;p76"/>
          <p:cNvSpPr txBox="1"/>
          <p:nvPr/>
        </p:nvSpPr>
        <p:spPr>
          <a:xfrm>
            <a:off x="6637600" y="3655225"/>
            <a:ext cx="1914300" cy="40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Proposed AP</a:t>
            </a:r>
            <a:endParaRPr/>
          </a:p>
        </p:txBody>
      </p:sp>
      <p:sp>
        <p:nvSpPr>
          <p:cNvPr id="457" name="Google Shape;457;p76"/>
          <p:cNvSpPr txBox="1"/>
          <p:nvPr/>
        </p:nvSpPr>
        <p:spPr>
          <a:xfrm>
            <a:off x="865450" y="4369075"/>
            <a:ext cx="34380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980000"/>
                </a:solidFill>
              </a:rPr>
              <a:t>Colored</a:t>
            </a:r>
            <a:r>
              <a:rPr lang="en"/>
              <a:t>: Best among three methods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7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Netflix Sans"/>
                <a:ea typeface="Netflix Sans"/>
                <a:cs typeface="Netflix Sans"/>
                <a:sym typeface="Netflix Sans"/>
              </a:rPr>
              <a:t>Observations from VQEG FRTV Phase I Dataset </a:t>
            </a:r>
            <a:endParaRPr sz="2800">
              <a:latin typeface="Netflix Sans"/>
              <a:ea typeface="Netflix Sans"/>
              <a:cs typeface="Netflix Sans"/>
              <a:sym typeface="Netflix Sans"/>
            </a:endParaRPr>
          </a:p>
        </p:txBody>
      </p:sp>
      <p:sp>
        <p:nvSpPr>
          <p:cNvPr id="463" name="Google Shape;463;p77"/>
          <p:cNvSpPr txBox="1"/>
          <p:nvPr>
            <p:ph idx="4294967295" type="body"/>
          </p:nvPr>
        </p:nvSpPr>
        <p:spPr>
          <a:xfrm>
            <a:off x="762000" y="9930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Statistically, the proposed AP method yields better consistency (higher PLCC) across labs than BT.500 and P.913</a:t>
            </a:r>
            <a:endParaRPr sz="1800">
              <a:latin typeface="Netflix Sans"/>
              <a:ea typeface="Netflix Sans"/>
              <a:cs typeface="Netflix Sans"/>
              <a:sym typeface="Netflix Sans"/>
            </a:endParaRPr>
          </a:p>
          <a:p>
            <a:pPr indent="0" lvl="0" marL="0" rtl="0" algn="l">
              <a:spcBef>
                <a:spcPts val="600"/>
              </a:spcBef>
              <a:spcAft>
                <a:spcPts val="0"/>
              </a:spcAft>
              <a:buNone/>
            </a:pPr>
            <a:r>
              <a:t/>
            </a:r>
            <a:endParaRPr sz="1500">
              <a:latin typeface="Netflix Sans"/>
              <a:ea typeface="Netflix Sans"/>
              <a:cs typeface="Netflix Sans"/>
              <a:sym typeface="Netflix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8"/>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469" name="Google Shape;469;p78"/>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Clr>
                <a:srgbClr val="B7B7B7"/>
              </a:buClr>
              <a:buSzPts val="1700"/>
              <a:buFont typeface="Netflix Sans"/>
              <a:buChar char="●"/>
            </a:pPr>
            <a:r>
              <a:rPr lang="en" sz="1600">
                <a:solidFill>
                  <a:srgbClr val="B7B7B7"/>
                </a:solidFill>
                <a:latin typeface="Netflix Sans"/>
                <a:ea typeface="Netflix Sans"/>
                <a:cs typeface="Netflix Sans"/>
                <a:sym typeface="Netflix Sans"/>
              </a:rPr>
              <a:t>Background and motivation</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Proposed methodology</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Progress since ITU-T SG12 C470</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New comparison results with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Interpreting the limitations of BT.500 / P.913</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Update on the calculation of confidence intervals</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Runtime analysis</a:t>
            </a:r>
            <a:endParaRPr sz="1600">
              <a:solidFill>
                <a:srgbClr val="B7B7B7"/>
              </a:solidFill>
              <a:latin typeface="Netflix Sans"/>
              <a:ea typeface="Netflix Sans"/>
              <a:cs typeface="Netflix Sans"/>
              <a:sym typeface="Netflix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latin typeface="Netflix Sans"/>
                <a:ea typeface="Netflix Sans"/>
                <a:cs typeface="Netflix Sans"/>
                <a:sym typeface="Netflix Sans"/>
              </a:rPr>
              <a:t>NFLX Public Dataset</a:t>
            </a:r>
            <a:endParaRPr sz="3000">
              <a:latin typeface="Netflix Sans"/>
              <a:ea typeface="Netflix Sans"/>
              <a:cs typeface="Netflix Sans"/>
              <a:sym typeface="Netflix Sans"/>
            </a:endParaRPr>
          </a:p>
        </p:txBody>
      </p:sp>
      <p:pic>
        <p:nvPicPr>
          <p:cNvPr id="475" name="Google Shape;475;p79"/>
          <p:cNvPicPr preferRelativeResize="0"/>
          <p:nvPr/>
        </p:nvPicPr>
        <p:blipFill>
          <a:blip r:embed="rId3">
            <a:alphaModFix/>
          </a:blip>
          <a:stretch>
            <a:fillRect/>
          </a:stretch>
        </p:blipFill>
        <p:spPr>
          <a:xfrm>
            <a:off x="2305050" y="1828800"/>
            <a:ext cx="4952301" cy="2122425"/>
          </a:xfrm>
          <a:prstGeom prst="rect">
            <a:avLst/>
          </a:prstGeom>
          <a:noFill/>
          <a:ln>
            <a:noFill/>
          </a:ln>
        </p:spPr>
      </p:pic>
      <p:sp>
        <p:nvSpPr>
          <p:cNvPr id="476" name="Google Shape;476;p79"/>
          <p:cNvSpPr txBox="1"/>
          <p:nvPr/>
        </p:nvSpPr>
        <p:spPr>
          <a:xfrm>
            <a:off x="7111450" y="3250025"/>
            <a:ext cx="14493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Last 4 Outliers</a:t>
            </a:r>
            <a:endParaRPr sz="1200"/>
          </a:p>
        </p:txBody>
      </p:sp>
      <p:sp>
        <p:nvSpPr>
          <p:cNvPr id="477" name="Google Shape;477;p79"/>
          <p:cNvSpPr txBox="1"/>
          <p:nvPr/>
        </p:nvSpPr>
        <p:spPr>
          <a:xfrm>
            <a:off x="1029325" y="3172100"/>
            <a:ext cx="16065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Black: lowest score</a:t>
            </a:r>
            <a:endParaRPr sz="1200"/>
          </a:p>
          <a:p>
            <a:pPr indent="0" lvl="0" marL="0" rtl="0" algn="l">
              <a:spcBef>
                <a:spcPts val="0"/>
              </a:spcBef>
              <a:spcAft>
                <a:spcPts val="0"/>
              </a:spcAft>
              <a:buNone/>
            </a:pPr>
            <a:r>
              <a:rPr lang="en" sz="1200"/>
              <a:t>White: highest score</a:t>
            </a:r>
            <a:endParaRPr sz="1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0"/>
          <p:cNvSpPr txBox="1"/>
          <p:nvPr>
            <p:ph idx="4294967295" type="title"/>
          </p:nvPr>
        </p:nvSpPr>
        <p:spPr>
          <a:xfrm>
            <a:off x="5064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NFLX Public Dataset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(BT.500 subject rejection)</a:t>
            </a:r>
            <a:endParaRPr sz="2400">
              <a:latin typeface="Netflix Sans"/>
              <a:ea typeface="Netflix Sans"/>
              <a:cs typeface="Netflix Sans"/>
              <a:sym typeface="Netflix Sans"/>
            </a:endParaRPr>
          </a:p>
        </p:txBody>
      </p:sp>
      <p:pic>
        <p:nvPicPr>
          <p:cNvPr id="483" name="Google Shape;483;p80"/>
          <p:cNvPicPr preferRelativeResize="0"/>
          <p:nvPr/>
        </p:nvPicPr>
        <p:blipFill>
          <a:blip r:embed="rId3">
            <a:alphaModFix/>
          </a:blip>
          <a:stretch>
            <a:fillRect/>
          </a:stretch>
        </p:blipFill>
        <p:spPr>
          <a:xfrm>
            <a:off x="802925" y="916950"/>
            <a:ext cx="4157125" cy="3919201"/>
          </a:xfrm>
          <a:prstGeom prst="rect">
            <a:avLst/>
          </a:prstGeom>
          <a:noFill/>
          <a:ln>
            <a:noFill/>
          </a:ln>
          <a:effectLst>
            <a:outerShdw blurRad="57150" rotWithShape="0" algn="bl" dir="5400000" dist="19050">
              <a:srgbClr val="000000">
                <a:alpha val="50000"/>
              </a:srgbClr>
            </a:outerShdw>
          </a:effectLst>
        </p:spPr>
      </p:pic>
      <p:pic>
        <p:nvPicPr>
          <p:cNvPr id="484" name="Google Shape;484;p80"/>
          <p:cNvPicPr preferRelativeResize="0"/>
          <p:nvPr/>
        </p:nvPicPr>
        <p:blipFill rotWithShape="1">
          <a:blip r:embed="rId4">
            <a:alphaModFix/>
          </a:blip>
          <a:srcRect b="0" l="0" r="45088" t="0"/>
          <a:stretch/>
        </p:blipFill>
        <p:spPr>
          <a:xfrm>
            <a:off x="5330375" y="3248750"/>
            <a:ext cx="618550" cy="461225"/>
          </a:xfrm>
          <a:prstGeom prst="rect">
            <a:avLst/>
          </a:prstGeom>
          <a:noFill/>
          <a:ln>
            <a:noFill/>
          </a:ln>
        </p:spPr>
      </p:pic>
      <p:pic>
        <p:nvPicPr>
          <p:cNvPr id="485" name="Google Shape;485;p80"/>
          <p:cNvPicPr preferRelativeResize="0"/>
          <p:nvPr/>
        </p:nvPicPr>
        <p:blipFill>
          <a:blip r:embed="rId5">
            <a:alphaModFix/>
          </a:blip>
          <a:stretch>
            <a:fillRect/>
          </a:stretch>
        </p:blipFill>
        <p:spPr>
          <a:xfrm>
            <a:off x="5330375" y="4236226"/>
            <a:ext cx="618550" cy="521349"/>
          </a:xfrm>
          <a:prstGeom prst="rect">
            <a:avLst/>
          </a:prstGeom>
          <a:noFill/>
          <a:ln>
            <a:noFill/>
          </a:ln>
        </p:spPr>
      </p:pic>
      <p:sp>
        <p:nvSpPr>
          <p:cNvPr id="486" name="Google Shape;486;p80"/>
          <p:cNvSpPr/>
          <p:nvPr/>
        </p:nvSpPr>
        <p:spPr>
          <a:xfrm>
            <a:off x="725100" y="3309825"/>
            <a:ext cx="3181200" cy="371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0"/>
          <p:cNvSpPr txBox="1"/>
          <p:nvPr/>
        </p:nvSpPr>
        <p:spPr>
          <a:xfrm>
            <a:off x="5152350" y="2266500"/>
            <a:ext cx="8913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Rejected</a:t>
            </a:r>
            <a:endParaRPr sz="1200"/>
          </a:p>
        </p:txBody>
      </p:sp>
      <p:pic>
        <p:nvPicPr>
          <p:cNvPr id="488" name="Google Shape;488;p80"/>
          <p:cNvPicPr preferRelativeResize="0"/>
          <p:nvPr/>
        </p:nvPicPr>
        <p:blipFill>
          <a:blip r:embed="rId6">
            <a:alphaModFix/>
          </a:blip>
          <a:stretch>
            <a:fillRect/>
          </a:stretch>
        </p:blipFill>
        <p:spPr>
          <a:xfrm>
            <a:off x="6124175" y="-18675"/>
            <a:ext cx="2560050" cy="2986730"/>
          </a:xfrm>
          <a:prstGeom prst="rect">
            <a:avLst/>
          </a:prstGeom>
          <a:noFill/>
          <a:ln>
            <a:noFill/>
          </a:ln>
        </p:spPr>
      </p:pic>
      <p:pic>
        <p:nvPicPr>
          <p:cNvPr id="489" name="Google Shape;489;p80"/>
          <p:cNvPicPr preferRelativeResize="0"/>
          <p:nvPr/>
        </p:nvPicPr>
        <p:blipFill rotWithShape="1">
          <a:blip r:embed="rId7">
            <a:alphaModFix/>
          </a:blip>
          <a:srcRect b="0" l="0" r="0" t="67401"/>
          <a:stretch/>
        </p:blipFill>
        <p:spPr>
          <a:xfrm>
            <a:off x="6124175" y="3008500"/>
            <a:ext cx="2560050" cy="973625"/>
          </a:xfrm>
          <a:prstGeom prst="rect">
            <a:avLst/>
          </a:prstGeom>
          <a:noFill/>
          <a:ln>
            <a:noFill/>
          </a:ln>
        </p:spPr>
      </p:pic>
      <p:pic>
        <p:nvPicPr>
          <p:cNvPr id="490" name="Google Shape;490;p80"/>
          <p:cNvPicPr preferRelativeResize="0"/>
          <p:nvPr/>
        </p:nvPicPr>
        <p:blipFill rotWithShape="1">
          <a:blip r:embed="rId8">
            <a:alphaModFix/>
          </a:blip>
          <a:srcRect b="0" l="0" r="0" t="67401"/>
          <a:stretch/>
        </p:blipFill>
        <p:spPr>
          <a:xfrm>
            <a:off x="6124175" y="4008150"/>
            <a:ext cx="2560050" cy="973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4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latin typeface="Netflix Sans"/>
                <a:ea typeface="Netflix Sans"/>
                <a:cs typeface="Netflix Sans"/>
                <a:sym typeface="Netflix Sans"/>
              </a:rPr>
              <a:t>Prior Art: Subject Outlier Rejection (ITU-R BT.500)</a:t>
            </a:r>
            <a:endParaRPr sz="2600">
              <a:latin typeface="Netflix Sans"/>
              <a:ea typeface="Netflix Sans"/>
              <a:cs typeface="Netflix Sans"/>
              <a:sym typeface="Netflix Sans"/>
            </a:endParaRPr>
          </a:p>
        </p:txBody>
      </p:sp>
      <p:sp>
        <p:nvSpPr>
          <p:cNvPr id="165" name="Google Shape;165;p45"/>
          <p:cNvSpPr txBox="1"/>
          <p:nvPr>
            <p:ph idx="4294967295" type="body"/>
          </p:nvPr>
        </p:nvSpPr>
        <p:spPr>
          <a:xfrm>
            <a:off x="4926125" y="847675"/>
            <a:ext cx="3659100" cy="34164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SzPts val="1700"/>
              <a:buFont typeface="Netflix Sans"/>
              <a:buAutoNum type="arabicPeriod"/>
            </a:pPr>
            <a:r>
              <a:rPr lang="en" sz="1700">
                <a:latin typeface="Netflix Sans"/>
                <a:ea typeface="Netflix Sans"/>
                <a:cs typeface="Netflix Sans"/>
                <a:sym typeface="Netflix Sans"/>
              </a:rPr>
              <a:t>Video by video, the algorithm counts the number of instances when a subject’s opinion score deviates by a few sigmas (i.e. std’s)</a:t>
            </a:r>
            <a:endParaRPr sz="1700">
              <a:latin typeface="Netflix Sans"/>
              <a:ea typeface="Netflix Sans"/>
              <a:cs typeface="Netflix Sans"/>
              <a:sym typeface="Netflix Sans"/>
            </a:endParaRPr>
          </a:p>
          <a:p>
            <a:pPr indent="-336550" lvl="0" marL="457200" rtl="0" algn="l">
              <a:spcBef>
                <a:spcPts val="0"/>
              </a:spcBef>
              <a:spcAft>
                <a:spcPts val="0"/>
              </a:spcAft>
              <a:buSzPts val="1700"/>
              <a:buFont typeface="Netflix Sans"/>
              <a:buAutoNum type="arabicPeriod"/>
            </a:pPr>
            <a:r>
              <a:rPr lang="en" sz="1700">
                <a:latin typeface="Netflix Sans"/>
                <a:ea typeface="Netflix Sans"/>
                <a:cs typeface="Netflix Sans"/>
                <a:sym typeface="Netflix Sans"/>
              </a:rPr>
              <a:t>Subject by subject, if the occurrences are more than a fraction, reject the subject</a:t>
            </a:r>
            <a:endParaRPr sz="1700">
              <a:latin typeface="Netflix Sans"/>
              <a:ea typeface="Netflix Sans"/>
              <a:cs typeface="Netflix Sans"/>
              <a:sym typeface="Netflix Sans"/>
            </a:endParaRPr>
          </a:p>
        </p:txBody>
      </p:sp>
      <p:pic>
        <p:nvPicPr>
          <p:cNvPr id="166" name="Google Shape;166;p45"/>
          <p:cNvPicPr preferRelativeResize="0"/>
          <p:nvPr/>
        </p:nvPicPr>
        <p:blipFill>
          <a:blip r:embed="rId3">
            <a:alphaModFix/>
          </a:blip>
          <a:stretch>
            <a:fillRect/>
          </a:stretch>
        </p:blipFill>
        <p:spPr>
          <a:xfrm>
            <a:off x="802925" y="916950"/>
            <a:ext cx="4157125" cy="3919201"/>
          </a:xfrm>
          <a:prstGeom prst="rect">
            <a:avLst/>
          </a:prstGeom>
          <a:noFill/>
          <a:ln>
            <a:noFill/>
          </a:ln>
          <a:effectLst>
            <a:outerShdw blurRad="57150" rotWithShape="0" algn="bl" dir="5400000" dist="19050">
              <a:srgbClr val="000000">
                <a:alpha val="50000"/>
              </a:srgbClr>
            </a:outerShdw>
          </a:effectLst>
        </p:spPr>
      </p:pic>
      <p:pic>
        <p:nvPicPr>
          <p:cNvPr id="167" name="Google Shape;167;p45"/>
          <p:cNvPicPr preferRelativeResize="0"/>
          <p:nvPr/>
        </p:nvPicPr>
        <p:blipFill rotWithShape="1">
          <a:blip r:embed="rId4">
            <a:alphaModFix/>
          </a:blip>
          <a:srcRect b="0" l="3260" r="0" t="0"/>
          <a:stretch/>
        </p:blipFill>
        <p:spPr>
          <a:xfrm>
            <a:off x="5094100" y="3267950"/>
            <a:ext cx="3539849" cy="1568200"/>
          </a:xfrm>
          <a:prstGeom prst="rect">
            <a:avLst/>
          </a:prstGeom>
          <a:noFill/>
          <a:ln>
            <a:noFill/>
          </a:ln>
        </p:spPr>
      </p:pic>
      <p:grpSp>
        <p:nvGrpSpPr>
          <p:cNvPr id="168" name="Google Shape;168;p45"/>
          <p:cNvGrpSpPr/>
          <p:nvPr/>
        </p:nvGrpSpPr>
        <p:grpSpPr>
          <a:xfrm>
            <a:off x="5631900" y="3211750"/>
            <a:ext cx="490000" cy="1743275"/>
            <a:chOff x="5631900" y="3135550"/>
            <a:chExt cx="490000" cy="1743275"/>
          </a:xfrm>
        </p:grpSpPr>
        <p:cxnSp>
          <p:nvCxnSpPr>
            <p:cNvPr id="169" name="Google Shape;169;p45"/>
            <p:cNvCxnSpPr/>
            <p:nvPr/>
          </p:nvCxnSpPr>
          <p:spPr>
            <a:xfrm>
              <a:off x="5631900" y="3135550"/>
              <a:ext cx="0" cy="1680600"/>
            </a:xfrm>
            <a:prstGeom prst="straightConnector1">
              <a:avLst/>
            </a:prstGeom>
            <a:noFill/>
            <a:ln cap="flat" cmpd="sng" w="38100">
              <a:solidFill>
                <a:srgbClr val="0000FF"/>
              </a:solidFill>
              <a:prstDash val="solid"/>
              <a:round/>
              <a:headEnd len="med" w="med" type="none"/>
              <a:tailEnd len="med" w="med" type="triangle"/>
            </a:ln>
          </p:spPr>
        </p:cxnSp>
        <p:sp>
          <p:nvSpPr>
            <p:cNvPr id="170" name="Google Shape;170;p45"/>
            <p:cNvSpPr txBox="1"/>
            <p:nvPr/>
          </p:nvSpPr>
          <p:spPr>
            <a:xfrm>
              <a:off x="5682700" y="4550625"/>
              <a:ext cx="439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2.</a:t>
              </a:r>
              <a:endParaRPr b="1" sz="1800">
                <a:solidFill>
                  <a:srgbClr val="0000FF"/>
                </a:solidFill>
              </a:endParaRPr>
            </a:p>
          </p:txBody>
        </p:sp>
      </p:grpSp>
      <p:grpSp>
        <p:nvGrpSpPr>
          <p:cNvPr id="171" name="Google Shape;171;p45"/>
          <p:cNvGrpSpPr/>
          <p:nvPr/>
        </p:nvGrpSpPr>
        <p:grpSpPr>
          <a:xfrm>
            <a:off x="5311475" y="4245825"/>
            <a:ext cx="3782225" cy="328200"/>
            <a:chOff x="5311475" y="4245825"/>
            <a:chExt cx="3782225" cy="328200"/>
          </a:xfrm>
        </p:grpSpPr>
        <p:cxnSp>
          <p:nvCxnSpPr>
            <p:cNvPr id="172" name="Google Shape;172;p45"/>
            <p:cNvCxnSpPr/>
            <p:nvPr/>
          </p:nvCxnSpPr>
          <p:spPr>
            <a:xfrm>
              <a:off x="5311475" y="4264075"/>
              <a:ext cx="3558900" cy="0"/>
            </a:xfrm>
            <a:prstGeom prst="straightConnector1">
              <a:avLst/>
            </a:prstGeom>
            <a:noFill/>
            <a:ln cap="flat" cmpd="sng" w="38100">
              <a:solidFill>
                <a:srgbClr val="FF0000"/>
              </a:solidFill>
              <a:prstDash val="solid"/>
              <a:round/>
              <a:headEnd len="med" w="med" type="none"/>
              <a:tailEnd len="med" w="med" type="triangle"/>
            </a:ln>
          </p:spPr>
        </p:cxnSp>
        <p:sp>
          <p:nvSpPr>
            <p:cNvPr id="173" name="Google Shape;173;p45"/>
            <p:cNvSpPr txBox="1"/>
            <p:nvPr/>
          </p:nvSpPr>
          <p:spPr>
            <a:xfrm>
              <a:off x="8654500" y="4245825"/>
              <a:ext cx="439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a:t>
              </a:r>
              <a:endParaRPr b="1" sz="1800">
                <a:solidFill>
                  <a:srgbClr val="FF0000"/>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1"/>
          <p:cNvSpPr txBox="1"/>
          <p:nvPr>
            <p:ph idx="4294967295" type="title"/>
          </p:nvPr>
        </p:nvSpPr>
        <p:spPr>
          <a:xfrm>
            <a:off x="5064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its4s_NTIA Dataset</a:t>
            </a:r>
            <a:r>
              <a:rPr lang="en" sz="2400">
                <a:latin typeface="Netflix Sans"/>
                <a:ea typeface="Netflix Sans"/>
                <a:cs typeface="Netflix Sans"/>
                <a:sym typeface="Netflix Sans"/>
              </a:rPr>
              <a:t>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(BT.500 subject rejection)</a:t>
            </a:r>
            <a:endParaRPr sz="2400">
              <a:latin typeface="Netflix Sans"/>
              <a:ea typeface="Netflix Sans"/>
              <a:cs typeface="Netflix Sans"/>
              <a:sym typeface="Netflix Sans"/>
            </a:endParaRPr>
          </a:p>
        </p:txBody>
      </p:sp>
      <p:pic>
        <p:nvPicPr>
          <p:cNvPr id="496" name="Google Shape;496;p81"/>
          <p:cNvPicPr preferRelativeResize="0"/>
          <p:nvPr/>
        </p:nvPicPr>
        <p:blipFill>
          <a:blip r:embed="rId3">
            <a:alphaModFix/>
          </a:blip>
          <a:stretch>
            <a:fillRect/>
          </a:stretch>
        </p:blipFill>
        <p:spPr>
          <a:xfrm>
            <a:off x="802925" y="916950"/>
            <a:ext cx="4157125" cy="3919201"/>
          </a:xfrm>
          <a:prstGeom prst="rect">
            <a:avLst/>
          </a:prstGeom>
          <a:noFill/>
          <a:ln>
            <a:noFill/>
          </a:ln>
          <a:effectLst>
            <a:outerShdw blurRad="57150" rotWithShape="0" algn="bl" dir="5400000" dist="19050">
              <a:srgbClr val="000000">
                <a:alpha val="50000"/>
              </a:srgbClr>
            </a:outerShdw>
          </a:effectLst>
        </p:spPr>
      </p:pic>
      <p:pic>
        <p:nvPicPr>
          <p:cNvPr id="497" name="Google Shape;497;p81"/>
          <p:cNvPicPr preferRelativeResize="0"/>
          <p:nvPr/>
        </p:nvPicPr>
        <p:blipFill rotWithShape="1">
          <a:blip r:embed="rId4">
            <a:alphaModFix/>
          </a:blip>
          <a:srcRect b="0" l="0" r="45088" t="0"/>
          <a:stretch/>
        </p:blipFill>
        <p:spPr>
          <a:xfrm>
            <a:off x="5330375" y="3248750"/>
            <a:ext cx="618550" cy="461225"/>
          </a:xfrm>
          <a:prstGeom prst="rect">
            <a:avLst/>
          </a:prstGeom>
          <a:noFill/>
          <a:ln>
            <a:noFill/>
          </a:ln>
        </p:spPr>
      </p:pic>
      <p:pic>
        <p:nvPicPr>
          <p:cNvPr id="498" name="Google Shape;498;p81"/>
          <p:cNvPicPr preferRelativeResize="0"/>
          <p:nvPr/>
        </p:nvPicPr>
        <p:blipFill>
          <a:blip r:embed="rId5">
            <a:alphaModFix/>
          </a:blip>
          <a:stretch>
            <a:fillRect/>
          </a:stretch>
        </p:blipFill>
        <p:spPr>
          <a:xfrm>
            <a:off x="5330375" y="4236226"/>
            <a:ext cx="618550" cy="521349"/>
          </a:xfrm>
          <a:prstGeom prst="rect">
            <a:avLst/>
          </a:prstGeom>
          <a:noFill/>
          <a:ln>
            <a:noFill/>
          </a:ln>
        </p:spPr>
      </p:pic>
      <p:sp>
        <p:nvSpPr>
          <p:cNvPr id="499" name="Google Shape;499;p81"/>
          <p:cNvSpPr/>
          <p:nvPr/>
        </p:nvSpPr>
        <p:spPr>
          <a:xfrm>
            <a:off x="725100" y="3309825"/>
            <a:ext cx="3181200" cy="371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1"/>
          <p:cNvSpPr txBox="1"/>
          <p:nvPr/>
        </p:nvSpPr>
        <p:spPr>
          <a:xfrm>
            <a:off x="5152350" y="2266500"/>
            <a:ext cx="891300" cy="39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t>Rejected</a:t>
            </a:r>
            <a:endParaRPr sz="1200"/>
          </a:p>
        </p:txBody>
      </p:sp>
      <p:pic>
        <p:nvPicPr>
          <p:cNvPr id="501" name="Google Shape;501;p81"/>
          <p:cNvPicPr preferRelativeResize="0"/>
          <p:nvPr/>
        </p:nvPicPr>
        <p:blipFill>
          <a:blip r:embed="rId6">
            <a:alphaModFix/>
          </a:blip>
          <a:stretch>
            <a:fillRect/>
          </a:stretch>
        </p:blipFill>
        <p:spPr>
          <a:xfrm>
            <a:off x="6119850" y="0"/>
            <a:ext cx="2533242" cy="2955475"/>
          </a:xfrm>
          <a:prstGeom prst="rect">
            <a:avLst/>
          </a:prstGeom>
          <a:noFill/>
          <a:ln>
            <a:noFill/>
          </a:ln>
        </p:spPr>
      </p:pic>
      <p:pic>
        <p:nvPicPr>
          <p:cNvPr id="502" name="Google Shape;502;p81"/>
          <p:cNvPicPr preferRelativeResize="0"/>
          <p:nvPr/>
        </p:nvPicPr>
        <p:blipFill rotWithShape="1">
          <a:blip r:embed="rId7">
            <a:alphaModFix/>
          </a:blip>
          <a:srcRect b="0" l="0" r="0" t="67401"/>
          <a:stretch/>
        </p:blipFill>
        <p:spPr>
          <a:xfrm>
            <a:off x="6119850" y="2996149"/>
            <a:ext cx="2560050" cy="973627"/>
          </a:xfrm>
          <a:prstGeom prst="rect">
            <a:avLst/>
          </a:prstGeom>
          <a:noFill/>
          <a:ln>
            <a:noFill/>
          </a:ln>
        </p:spPr>
      </p:pic>
      <p:pic>
        <p:nvPicPr>
          <p:cNvPr id="503" name="Google Shape;503;p81"/>
          <p:cNvPicPr preferRelativeResize="0"/>
          <p:nvPr/>
        </p:nvPicPr>
        <p:blipFill rotWithShape="1">
          <a:blip r:embed="rId8">
            <a:alphaModFix/>
          </a:blip>
          <a:srcRect b="0" l="0" r="0" t="67506"/>
          <a:stretch/>
        </p:blipFill>
        <p:spPr>
          <a:xfrm>
            <a:off x="6115950" y="4014925"/>
            <a:ext cx="2568264" cy="973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8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Observations on BT.500 and P.913</a:t>
            </a:r>
            <a:endParaRPr sz="2900">
              <a:latin typeface="Netflix Sans"/>
              <a:ea typeface="Netflix Sans"/>
              <a:cs typeface="Netflix Sans"/>
              <a:sym typeface="Netflix Sans"/>
            </a:endParaRPr>
          </a:p>
        </p:txBody>
      </p:sp>
      <p:sp>
        <p:nvSpPr>
          <p:cNvPr id="509" name="Google Shape;509;p82"/>
          <p:cNvSpPr txBox="1"/>
          <p:nvPr>
            <p:ph idx="4294967295" type="body"/>
          </p:nvPr>
        </p:nvSpPr>
        <p:spPr>
          <a:xfrm>
            <a:off x="762000" y="2212250"/>
            <a:ext cx="7766100" cy="260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The hard-coded rules (the outlier % detection and skewness detection) can cause missing outliers</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BT.500 and P.913 often yield contradictory results</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P.913’s rejection result is more consistent than BT.500 with the subjects with large inconsistency predicted by the proposed AP method</a:t>
            </a:r>
            <a:endParaRPr sz="1800">
              <a:latin typeface="Netflix Sans"/>
              <a:ea typeface="Netflix Sans"/>
              <a:cs typeface="Netflix Sans"/>
              <a:sym typeface="Netflix Sans"/>
            </a:endParaRPr>
          </a:p>
          <a:p>
            <a:pPr indent="0" lvl="0" marL="0" rtl="0" algn="l">
              <a:spcBef>
                <a:spcPts val="600"/>
              </a:spcBef>
              <a:spcAft>
                <a:spcPts val="0"/>
              </a:spcAft>
              <a:buNone/>
            </a:pPr>
            <a:r>
              <a:t/>
            </a:r>
            <a:endParaRPr sz="1500">
              <a:latin typeface="Netflix Sans"/>
              <a:ea typeface="Netflix Sans"/>
              <a:cs typeface="Netflix Sans"/>
              <a:sym typeface="Netflix Sans"/>
            </a:endParaRPr>
          </a:p>
        </p:txBody>
      </p:sp>
      <p:pic>
        <p:nvPicPr>
          <p:cNvPr id="510" name="Google Shape;510;p82"/>
          <p:cNvPicPr preferRelativeResize="0"/>
          <p:nvPr/>
        </p:nvPicPr>
        <p:blipFill rotWithShape="1">
          <a:blip r:embed="rId3">
            <a:alphaModFix/>
          </a:blip>
          <a:srcRect b="0" l="-1214" r="0" t="0"/>
          <a:stretch/>
        </p:blipFill>
        <p:spPr>
          <a:xfrm>
            <a:off x="1521625" y="1346650"/>
            <a:ext cx="6442499" cy="7005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83"/>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516" name="Google Shape;516;p83"/>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Clr>
                <a:srgbClr val="B7B7B7"/>
              </a:buClr>
              <a:buSzPts val="1700"/>
              <a:buFont typeface="Netflix Sans"/>
              <a:buChar char="●"/>
            </a:pPr>
            <a:r>
              <a:rPr lang="en" sz="1600">
                <a:solidFill>
                  <a:srgbClr val="B7B7B7"/>
                </a:solidFill>
                <a:latin typeface="Netflix Sans"/>
                <a:ea typeface="Netflix Sans"/>
                <a:cs typeface="Netflix Sans"/>
                <a:sym typeface="Netflix Sans"/>
              </a:rPr>
              <a:t>Background and motivation</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Proposed methodology</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Progress since ITU-T SG12 C470</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New comparison results with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Interpreting the limitations of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Update on the calculation of confidence intervals</a:t>
            </a:r>
            <a:endParaRPr sz="1600">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Runtime analysis</a:t>
            </a:r>
            <a:endParaRPr sz="1600">
              <a:solidFill>
                <a:srgbClr val="B7B7B7"/>
              </a:solidFill>
              <a:latin typeface="Netflix Sans"/>
              <a:ea typeface="Netflix Sans"/>
              <a:cs typeface="Netflix Sans"/>
              <a:sym typeface="Netflix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4"/>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latin typeface="Netflix Sans"/>
                <a:ea typeface="Netflix Sans"/>
                <a:cs typeface="Netflix Sans"/>
                <a:sym typeface="Netflix Sans"/>
              </a:rPr>
              <a:t>Confidence Intervals (CI) of Quality Scores</a:t>
            </a:r>
            <a:endParaRPr sz="2600">
              <a:latin typeface="Netflix Sans"/>
              <a:ea typeface="Netflix Sans"/>
              <a:cs typeface="Netflix Sans"/>
              <a:sym typeface="Netflix Sans"/>
            </a:endParaRPr>
          </a:p>
        </p:txBody>
      </p:sp>
      <p:sp>
        <p:nvSpPr>
          <p:cNvPr id="522" name="Google Shape;522;p84"/>
          <p:cNvSpPr txBox="1"/>
          <p:nvPr>
            <p:ph idx="4294967295" type="body"/>
          </p:nvPr>
        </p:nvSpPr>
        <p:spPr>
          <a:xfrm>
            <a:off x="762000" y="1076275"/>
            <a:ext cx="7766100" cy="2115000"/>
          </a:xfrm>
          <a:prstGeom prst="rect">
            <a:avLst/>
          </a:prstGeom>
        </p:spPr>
        <p:txBody>
          <a:bodyPr anchorCtr="0" anchor="t" bIns="91425" lIns="91425" spcFirstLastPara="1" rIns="91425" wrap="square" tIns="91425">
            <a:noAutofit/>
          </a:bodyPr>
          <a:lstStyle/>
          <a:p>
            <a:pPr indent="-355600" lvl="0" marL="457200" rtl="0" algn="l">
              <a:spcBef>
                <a:spcPts val="600"/>
              </a:spcBef>
              <a:spcAft>
                <a:spcPts val="0"/>
              </a:spcAft>
              <a:buSzPts val="2000"/>
              <a:buFont typeface="Netflix Sans"/>
              <a:buChar char="●"/>
            </a:pPr>
            <a:r>
              <a:rPr lang="en" sz="2000">
                <a:latin typeface="Netflix Sans"/>
                <a:ea typeface="Netflix Sans"/>
                <a:cs typeface="Netflix Sans"/>
                <a:sym typeface="Netflix Sans"/>
              </a:rPr>
              <a:t>Estimated CI based on Cramer-Rao bound:</a:t>
            </a:r>
            <a:endParaRPr sz="2000">
              <a:latin typeface="Netflix Sans"/>
              <a:ea typeface="Netflix Sans"/>
              <a:cs typeface="Netflix Sans"/>
              <a:sym typeface="Netflix Sans"/>
            </a:endParaRPr>
          </a:p>
        </p:txBody>
      </p:sp>
      <p:pic>
        <p:nvPicPr>
          <p:cNvPr id="523" name="Google Shape;523;p84"/>
          <p:cNvPicPr preferRelativeResize="0"/>
          <p:nvPr/>
        </p:nvPicPr>
        <p:blipFill>
          <a:blip r:embed="rId3">
            <a:alphaModFix/>
          </a:blip>
          <a:stretch>
            <a:fillRect/>
          </a:stretch>
        </p:blipFill>
        <p:spPr>
          <a:xfrm>
            <a:off x="1192925" y="2728025"/>
            <a:ext cx="6752724" cy="1969550"/>
          </a:xfrm>
          <a:prstGeom prst="rect">
            <a:avLst/>
          </a:prstGeom>
          <a:noFill/>
          <a:ln>
            <a:noFill/>
          </a:ln>
        </p:spPr>
      </p:pic>
      <p:sp>
        <p:nvSpPr>
          <p:cNvPr id="524" name="Google Shape;524;p84"/>
          <p:cNvSpPr txBox="1"/>
          <p:nvPr/>
        </p:nvSpPr>
        <p:spPr>
          <a:xfrm>
            <a:off x="1221325" y="4608250"/>
            <a:ext cx="6969900" cy="38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The previously proposed method</a:t>
            </a:r>
            <a:r>
              <a:rPr lang="en">
                <a:solidFill>
                  <a:srgbClr val="FF0000"/>
                </a:solidFill>
              </a:rPr>
              <a:t> results in equal CI lengths for all quality scores !</a:t>
            </a:r>
            <a:endParaRPr>
              <a:solidFill>
                <a:srgbClr val="FF0000"/>
              </a:solidFill>
            </a:endParaRPr>
          </a:p>
        </p:txBody>
      </p:sp>
      <p:pic>
        <p:nvPicPr>
          <p:cNvPr id="525" name="Google Shape;525;p84"/>
          <p:cNvPicPr preferRelativeResize="0"/>
          <p:nvPr/>
        </p:nvPicPr>
        <p:blipFill>
          <a:blip r:embed="rId4">
            <a:alphaModFix/>
          </a:blip>
          <a:stretch>
            <a:fillRect/>
          </a:stretch>
        </p:blipFill>
        <p:spPr>
          <a:xfrm>
            <a:off x="2310575" y="1640050"/>
            <a:ext cx="4099075" cy="1070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Revised CI Formula - </a:t>
            </a:r>
            <a:r>
              <a:rPr lang="en" sz="2400">
                <a:latin typeface="Netflix Sans"/>
                <a:ea typeface="Netflix Sans"/>
                <a:cs typeface="Netflix Sans"/>
                <a:sym typeface="Netflix Sans"/>
              </a:rPr>
              <a:t>AP</a:t>
            </a:r>
            <a:r>
              <a:rPr lang="en" sz="2400">
                <a:latin typeface="Netflix Sans"/>
                <a:ea typeface="Netflix Sans"/>
                <a:cs typeface="Netflix Sans"/>
                <a:sym typeface="Netflix Sans"/>
              </a:rPr>
              <a:t> </a:t>
            </a:r>
            <a:r>
              <a:rPr lang="en" sz="2400">
                <a:latin typeface="Netflix Sans"/>
                <a:ea typeface="Netflix Sans"/>
                <a:cs typeface="Netflix Sans"/>
                <a:sym typeface="Netflix Sans"/>
              </a:rPr>
              <a:t>vs. </a:t>
            </a:r>
            <a:r>
              <a:rPr lang="en" sz="2400">
                <a:latin typeface="Netflix Sans"/>
                <a:ea typeface="Netflix Sans"/>
                <a:cs typeface="Netflix Sans"/>
                <a:sym typeface="Netflix Sans"/>
              </a:rPr>
              <a:t>AP2</a:t>
            </a:r>
            <a:endParaRPr sz="2400">
              <a:latin typeface="Netflix Sans"/>
              <a:ea typeface="Netflix Sans"/>
              <a:cs typeface="Netflix Sans"/>
              <a:sym typeface="Netflix Sans"/>
            </a:endParaRPr>
          </a:p>
        </p:txBody>
      </p:sp>
      <p:pic>
        <p:nvPicPr>
          <p:cNvPr id="531" name="Google Shape;531;p85"/>
          <p:cNvPicPr preferRelativeResize="0"/>
          <p:nvPr/>
        </p:nvPicPr>
        <p:blipFill>
          <a:blip r:embed="rId3">
            <a:alphaModFix/>
          </a:blip>
          <a:stretch>
            <a:fillRect/>
          </a:stretch>
        </p:blipFill>
        <p:spPr>
          <a:xfrm>
            <a:off x="878225" y="1103450"/>
            <a:ext cx="3084500" cy="805650"/>
          </a:xfrm>
          <a:prstGeom prst="rect">
            <a:avLst/>
          </a:prstGeom>
          <a:noFill/>
          <a:ln>
            <a:noFill/>
          </a:ln>
        </p:spPr>
      </p:pic>
      <p:pic>
        <p:nvPicPr>
          <p:cNvPr id="532" name="Google Shape;532;p85"/>
          <p:cNvPicPr preferRelativeResize="0"/>
          <p:nvPr/>
        </p:nvPicPr>
        <p:blipFill rotWithShape="1">
          <a:blip r:embed="rId4">
            <a:alphaModFix/>
          </a:blip>
          <a:srcRect b="0" l="0" r="0" t="14900"/>
          <a:stretch/>
        </p:blipFill>
        <p:spPr>
          <a:xfrm>
            <a:off x="5829951" y="1910550"/>
            <a:ext cx="1565350" cy="287100"/>
          </a:xfrm>
          <a:prstGeom prst="rect">
            <a:avLst/>
          </a:prstGeom>
          <a:noFill/>
          <a:ln>
            <a:noFill/>
          </a:ln>
        </p:spPr>
      </p:pic>
      <p:pic>
        <p:nvPicPr>
          <p:cNvPr id="533" name="Google Shape;533;p85"/>
          <p:cNvPicPr preferRelativeResize="0"/>
          <p:nvPr/>
        </p:nvPicPr>
        <p:blipFill>
          <a:blip r:embed="rId5">
            <a:alphaModFix/>
          </a:blip>
          <a:stretch>
            <a:fillRect/>
          </a:stretch>
        </p:blipFill>
        <p:spPr>
          <a:xfrm>
            <a:off x="4791101" y="2307975"/>
            <a:ext cx="4041201" cy="1232345"/>
          </a:xfrm>
          <a:prstGeom prst="rect">
            <a:avLst/>
          </a:prstGeom>
          <a:noFill/>
          <a:ln>
            <a:noFill/>
          </a:ln>
        </p:spPr>
      </p:pic>
      <p:cxnSp>
        <p:nvCxnSpPr>
          <p:cNvPr id="534" name="Google Shape;534;p85"/>
          <p:cNvCxnSpPr/>
          <p:nvPr/>
        </p:nvCxnSpPr>
        <p:spPr>
          <a:xfrm>
            <a:off x="4516950" y="865325"/>
            <a:ext cx="0" cy="3803100"/>
          </a:xfrm>
          <a:prstGeom prst="straightConnector1">
            <a:avLst/>
          </a:prstGeom>
          <a:noFill/>
          <a:ln cap="flat" cmpd="sng" w="19050">
            <a:solidFill>
              <a:schemeClr val="dk2"/>
            </a:solidFill>
            <a:prstDash val="solid"/>
            <a:round/>
            <a:headEnd len="med" w="med" type="none"/>
            <a:tailEnd len="med" w="med" type="none"/>
          </a:ln>
        </p:spPr>
      </p:cxnSp>
      <p:pic>
        <p:nvPicPr>
          <p:cNvPr id="535" name="Google Shape;535;p85"/>
          <p:cNvPicPr preferRelativeResize="0"/>
          <p:nvPr/>
        </p:nvPicPr>
        <p:blipFill>
          <a:blip r:embed="rId6">
            <a:alphaModFix/>
          </a:blip>
          <a:stretch>
            <a:fillRect/>
          </a:stretch>
        </p:blipFill>
        <p:spPr>
          <a:xfrm>
            <a:off x="581200" y="2314625"/>
            <a:ext cx="3775526" cy="1189225"/>
          </a:xfrm>
          <a:prstGeom prst="rect">
            <a:avLst/>
          </a:prstGeom>
          <a:noFill/>
          <a:ln>
            <a:noFill/>
          </a:ln>
        </p:spPr>
      </p:pic>
      <p:pic>
        <p:nvPicPr>
          <p:cNvPr id="536" name="Google Shape;536;p85"/>
          <p:cNvPicPr preferRelativeResize="0"/>
          <p:nvPr/>
        </p:nvPicPr>
        <p:blipFill>
          <a:blip r:embed="rId7">
            <a:alphaModFix/>
          </a:blip>
          <a:stretch>
            <a:fillRect/>
          </a:stretch>
        </p:blipFill>
        <p:spPr>
          <a:xfrm>
            <a:off x="5394900" y="1168825"/>
            <a:ext cx="2546675" cy="608320"/>
          </a:xfrm>
          <a:prstGeom prst="rect">
            <a:avLst/>
          </a:prstGeom>
          <a:noFill/>
          <a:ln>
            <a:noFill/>
          </a:ln>
        </p:spPr>
      </p:pic>
      <p:sp>
        <p:nvSpPr>
          <p:cNvPr id="537" name="Google Shape;537;p85"/>
          <p:cNvSpPr/>
          <p:nvPr/>
        </p:nvSpPr>
        <p:spPr>
          <a:xfrm>
            <a:off x="4286250" y="2037300"/>
            <a:ext cx="613800" cy="306900"/>
          </a:xfrm>
          <a:prstGeom prst="righ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5"/>
          <p:cNvSpPr txBox="1"/>
          <p:nvPr/>
        </p:nvSpPr>
        <p:spPr>
          <a:xfrm>
            <a:off x="2070725" y="3845125"/>
            <a:ext cx="889800" cy="5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Netflix Sans"/>
                <a:ea typeface="Netflix Sans"/>
                <a:cs typeface="Netflix Sans"/>
                <a:sym typeface="Netflix Sans"/>
              </a:rPr>
              <a:t>AP</a:t>
            </a:r>
            <a:endParaRPr/>
          </a:p>
        </p:txBody>
      </p:sp>
      <p:sp>
        <p:nvSpPr>
          <p:cNvPr id="539" name="Google Shape;539;p85"/>
          <p:cNvSpPr txBox="1"/>
          <p:nvPr/>
        </p:nvSpPr>
        <p:spPr>
          <a:xfrm>
            <a:off x="6414125" y="3845125"/>
            <a:ext cx="889800" cy="51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Netflix Sans"/>
                <a:ea typeface="Netflix Sans"/>
                <a:cs typeface="Netflix Sans"/>
                <a:sym typeface="Netflix Sans"/>
              </a:rPr>
              <a:t>AP2</a:t>
            </a:r>
            <a:endParaRPr/>
          </a:p>
        </p:txBody>
      </p:sp>
      <p:grpSp>
        <p:nvGrpSpPr>
          <p:cNvPr id="540" name="Google Shape;540;p85"/>
          <p:cNvGrpSpPr/>
          <p:nvPr/>
        </p:nvGrpSpPr>
        <p:grpSpPr>
          <a:xfrm>
            <a:off x="1588017" y="1903650"/>
            <a:ext cx="1487708" cy="294000"/>
            <a:chOff x="1588017" y="1903650"/>
            <a:chExt cx="1487708" cy="294000"/>
          </a:xfrm>
        </p:grpSpPr>
        <p:pic>
          <p:nvPicPr>
            <p:cNvPr id="541" name="Google Shape;541;p85"/>
            <p:cNvPicPr preferRelativeResize="0"/>
            <p:nvPr/>
          </p:nvPicPr>
          <p:blipFill>
            <a:blip r:embed="rId8">
              <a:alphaModFix/>
            </a:blip>
            <a:stretch>
              <a:fillRect/>
            </a:stretch>
          </p:blipFill>
          <p:spPr>
            <a:xfrm>
              <a:off x="1588017" y="1903650"/>
              <a:ext cx="1487708" cy="287100"/>
            </a:xfrm>
            <a:prstGeom prst="rect">
              <a:avLst/>
            </a:prstGeom>
            <a:noFill/>
            <a:ln>
              <a:noFill/>
            </a:ln>
          </p:spPr>
        </p:pic>
        <p:pic>
          <p:nvPicPr>
            <p:cNvPr id="542" name="Google Shape;542;p85"/>
            <p:cNvPicPr preferRelativeResize="0"/>
            <p:nvPr/>
          </p:nvPicPr>
          <p:blipFill rotWithShape="1">
            <a:blip r:embed="rId4">
              <a:alphaModFix/>
            </a:blip>
            <a:srcRect b="0" l="17744" r="65506" t="14900"/>
            <a:stretch/>
          </p:blipFill>
          <p:spPr>
            <a:xfrm>
              <a:off x="1854400" y="1910550"/>
              <a:ext cx="262175" cy="287100"/>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6"/>
          <p:cNvSpPr txBox="1"/>
          <p:nvPr>
            <p:ph idx="4294967295" type="title"/>
          </p:nvPr>
        </p:nvSpPr>
        <p:spPr>
          <a:xfrm>
            <a:off x="5064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NFLX_pub - AP vs. AP2</a:t>
            </a:r>
            <a:endParaRPr sz="2400">
              <a:latin typeface="Netflix Sans"/>
              <a:ea typeface="Netflix Sans"/>
              <a:cs typeface="Netflix Sans"/>
              <a:sym typeface="Netflix Sans"/>
            </a:endParaRPr>
          </a:p>
        </p:txBody>
      </p:sp>
      <p:pic>
        <p:nvPicPr>
          <p:cNvPr id="548" name="Google Shape;548;p86"/>
          <p:cNvPicPr preferRelativeResize="0"/>
          <p:nvPr/>
        </p:nvPicPr>
        <p:blipFill>
          <a:blip r:embed="rId3">
            <a:alphaModFix/>
          </a:blip>
          <a:stretch>
            <a:fillRect/>
          </a:stretch>
        </p:blipFill>
        <p:spPr>
          <a:xfrm>
            <a:off x="600086" y="2160725"/>
            <a:ext cx="8391513" cy="2447525"/>
          </a:xfrm>
          <a:prstGeom prst="rect">
            <a:avLst/>
          </a:prstGeom>
          <a:noFill/>
          <a:ln>
            <a:noFill/>
          </a:ln>
        </p:spPr>
      </p:pic>
      <p:pic>
        <p:nvPicPr>
          <p:cNvPr id="549" name="Google Shape;549;p86"/>
          <p:cNvPicPr preferRelativeResize="0"/>
          <p:nvPr/>
        </p:nvPicPr>
        <p:blipFill>
          <a:blip r:embed="rId4">
            <a:alphaModFix/>
          </a:blip>
          <a:stretch>
            <a:fillRect/>
          </a:stretch>
        </p:blipFill>
        <p:spPr>
          <a:xfrm>
            <a:off x="5817400" y="408125"/>
            <a:ext cx="3108050" cy="1554025"/>
          </a:xfrm>
          <a:prstGeom prst="rect">
            <a:avLst/>
          </a:prstGeom>
          <a:noFill/>
          <a:ln>
            <a:noFill/>
          </a:ln>
        </p:spPr>
      </p:pic>
      <p:sp>
        <p:nvSpPr>
          <p:cNvPr id="550" name="Google Shape;550;p86"/>
          <p:cNvSpPr txBox="1"/>
          <p:nvPr/>
        </p:nvSpPr>
        <p:spPr>
          <a:xfrm>
            <a:off x="1473950" y="4608250"/>
            <a:ext cx="6477300" cy="38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0000"/>
                </a:solidFill>
              </a:rPr>
              <a:t>AP has equal CI length while AP2 has unequal CI length</a:t>
            </a:r>
            <a:endParaRPr>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87"/>
          <p:cNvSpPr txBox="1"/>
          <p:nvPr>
            <p:ph idx="4294967295" type="title"/>
          </p:nvPr>
        </p:nvSpPr>
        <p:spPr>
          <a:xfrm>
            <a:off x="582600" y="4450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Average CI length vs. Subject numbers</a:t>
            </a:r>
            <a:endParaRPr sz="2400">
              <a:latin typeface="Netflix Sans"/>
              <a:ea typeface="Netflix Sans"/>
              <a:cs typeface="Netflix Sans"/>
              <a:sym typeface="Netflix Sans"/>
            </a:endParaRPr>
          </a:p>
          <a:p>
            <a:pPr indent="0" lvl="0" marL="0" rtl="0" algn="l">
              <a:spcBef>
                <a:spcPts val="0"/>
              </a:spcBef>
              <a:spcAft>
                <a:spcPts val="0"/>
              </a:spcAft>
              <a:buClr>
                <a:schemeClr val="dk1"/>
              </a:buClr>
              <a:buSzPts val="1100"/>
              <a:buFont typeface="Arial"/>
              <a:buNone/>
            </a:pPr>
            <a:r>
              <a:rPr lang="en" sz="2400">
                <a:latin typeface="Netflix Sans"/>
                <a:ea typeface="Netflix Sans"/>
                <a:cs typeface="Netflix Sans"/>
                <a:sym typeface="Netflix Sans"/>
              </a:rPr>
              <a:t>Quality Variation 2017 AGH TV Dataset (Lab Study)</a:t>
            </a:r>
            <a:endParaRPr sz="2400">
              <a:latin typeface="Netflix Sans"/>
              <a:ea typeface="Netflix Sans"/>
              <a:cs typeface="Netflix Sans"/>
              <a:sym typeface="Netflix Sans"/>
            </a:endParaRPr>
          </a:p>
        </p:txBody>
      </p:sp>
      <p:pic>
        <p:nvPicPr>
          <p:cNvPr id="556" name="Google Shape;556;p87"/>
          <p:cNvPicPr preferRelativeResize="0"/>
          <p:nvPr/>
        </p:nvPicPr>
        <p:blipFill>
          <a:blip r:embed="rId3">
            <a:alphaModFix/>
          </a:blip>
          <a:stretch>
            <a:fillRect/>
          </a:stretch>
        </p:blipFill>
        <p:spPr>
          <a:xfrm>
            <a:off x="2122038" y="953775"/>
            <a:ext cx="5094634" cy="3820975"/>
          </a:xfrm>
          <a:prstGeom prst="rect">
            <a:avLst/>
          </a:prstGeom>
          <a:noFill/>
          <a:ln>
            <a:noFill/>
          </a:ln>
        </p:spPr>
      </p:pic>
      <p:sp>
        <p:nvSpPr>
          <p:cNvPr id="557" name="Google Shape;557;p87"/>
          <p:cNvSpPr txBox="1"/>
          <p:nvPr/>
        </p:nvSpPr>
        <p:spPr>
          <a:xfrm rot="-5400000">
            <a:off x="443500" y="2745575"/>
            <a:ext cx="3086100" cy="3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Average CI Length</a:t>
            </a:r>
            <a:endParaRPr/>
          </a:p>
        </p:txBody>
      </p:sp>
      <p:sp>
        <p:nvSpPr>
          <p:cNvPr id="558" name="Google Shape;558;p87"/>
          <p:cNvSpPr txBox="1"/>
          <p:nvPr/>
        </p:nvSpPr>
        <p:spPr>
          <a:xfrm>
            <a:off x="3186700" y="4498175"/>
            <a:ext cx="3086100" cy="3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Number of Subjects</a:t>
            </a:r>
            <a:endParaRPr/>
          </a:p>
        </p:txBody>
      </p:sp>
      <p:sp>
        <p:nvSpPr>
          <p:cNvPr id="559" name="Google Shape;559;p87"/>
          <p:cNvSpPr txBox="1"/>
          <p:nvPr/>
        </p:nvSpPr>
        <p:spPr>
          <a:xfrm>
            <a:off x="659000" y="4799025"/>
            <a:ext cx="8173500" cy="328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999999"/>
                </a:solidFill>
              </a:rPr>
              <a:t>*Each point is an average of 100x randomly selecting a given number of subjects.</a:t>
            </a:r>
            <a:endParaRPr>
              <a:solidFill>
                <a:srgbClr val="999999"/>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88"/>
          <p:cNvPicPr preferRelativeResize="0"/>
          <p:nvPr/>
        </p:nvPicPr>
        <p:blipFill>
          <a:blip r:embed="rId3">
            <a:alphaModFix/>
          </a:blip>
          <a:stretch>
            <a:fillRect/>
          </a:stretch>
        </p:blipFill>
        <p:spPr>
          <a:xfrm>
            <a:off x="2245050" y="337450"/>
            <a:ext cx="5505098" cy="4519824"/>
          </a:xfrm>
          <a:prstGeom prst="rect">
            <a:avLst/>
          </a:prstGeom>
          <a:noFill/>
          <a:ln>
            <a:noFill/>
          </a:ln>
        </p:spPr>
      </p:pic>
      <p:sp>
        <p:nvSpPr>
          <p:cNvPr id="565" name="Google Shape;565;p88"/>
          <p:cNvSpPr txBox="1"/>
          <p:nvPr>
            <p:ph idx="4294967295" type="title"/>
          </p:nvPr>
        </p:nvSpPr>
        <p:spPr>
          <a:xfrm>
            <a:off x="582600" y="4450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Average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CI length</a:t>
            </a:r>
            <a:endParaRPr sz="2400">
              <a:latin typeface="Netflix Sans"/>
              <a:ea typeface="Netflix Sans"/>
              <a:cs typeface="Netflix Sans"/>
              <a:sym typeface="Netflix Sans"/>
            </a:endParaRPr>
          </a:p>
        </p:txBody>
      </p:sp>
      <p:sp>
        <p:nvSpPr>
          <p:cNvPr id="566" name="Google Shape;566;p88"/>
          <p:cNvSpPr/>
          <p:nvPr/>
        </p:nvSpPr>
        <p:spPr>
          <a:xfrm>
            <a:off x="5850200" y="445025"/>
            <a:ext cx="934500" cy="3533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89"/>
          <p:cNvPicPr preferRelativeResize="0"/>
          <p:nvPr/>
        </p:nvPicPr>
        <p:blipFill>
          <a:blip r:embed="rId3">
            <a:alphaModFix/>
          </a:blip>
          <a:stretch>
            <a:fillRect/>
          </a:stretch>
        </p:blipFill>
        <p:spPr>
          <a:xfrm>
            <a:off x="3188125" y="162179"/>
            <a:ext cx="4792602" cy="4828921"/>
          </a:xfrm>
          <a:prstGeom prst="rect">
            <a:avLst/>
          </a:prstGeom>
          <a:noFill/>
          <a:ln>
            <a:noFill/>
          </a:ln>
        </p:spPr>
      </p:pic>
      <p:sp>
        <p:nvSpPr>
          <p:cNvPr id="572" name="Google Shape;572;p89"/>
          <p:cNvSpPr txBox="1"/>
          <p:nvPr>
            <p:ph idx="4294967295" type="title"/>
          </p:nvPr>
        </p:nvSpPr>
        <p:spPr>
          <a:xfrm>
            <a:off x="506400" y="9022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Confidence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Interval </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Validation*</a:t>
            </a:r>
            <a:endParaRPr sz="2400">
              <a:latin typeface="Netflix Sans"/>
              <a:ea typeface="Netflix Sans"/>
              <a:cs typeface="Netflix Sans"/>
              <a:sym typeface="Netflix Sans"/>
            </a:endParaRPr>
          </a:p>
        </p:txBody>
      </p:sp>
      <p:sp>
        <p:nvSpPr>
          <p:cNvPr id="573" name="Google Shape;573;p89"/>
          <p:cNvSpPr txBox="1"/>
          <p:nvPr/>
        </p:nvSpPr>
        <p:spPr>
          <a:xfrm>
            <a:off x="519925" y="4291575"/>
            <a:ext cx="2515800" cy="71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Netflix Sans"/>
                <a:ea typeface="Netflix Sans"/>
                <a:cs typeface="Netflix Sans"/>
                <a:sym typeface="Netflix Sans"/>
              </a:rPr>
              <a:t>*Using synthetic data generated from each model, the CI should match closely to 95%.</a:t>
            </a:r>
            <a:endParaRPr sz="1200">
              <a:solidFill>
                <a:srgbClr val="999999"/>
              </a:solidFill>
              <a:latin typeface="Netflix Sans"/>
              <a:ea typeface="Netflix Sans"/>
              <a:cs typeface="Netflix Sans"/>
              <a:sym typeface="Netflix Sans"/>
            </a:endParaRPr>
          </a:p>
        </p:txBody>
      </p:sp>
      <p:sp>
        <p:nvSpPr>
          <p:cNvPr id="574" name="Google Shape;574;p89"/>
          <p:cNvSpPr/>
          <p:nvPr/>
        </p:nvSpPr>
        <p:spPr>
          <a:xfrm>
            <a:off x="6174650" y="370050"/>
            <a:ext cx="614700" cy="3076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9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Outline</a:t>
            </a:r>
            <a:endParaRPr sz="2900">
              <a:latin typeface="Netflix Sans"/>
              <a:ea typeface="Netflix Sans"/>
              <a:cs typeface="Netflix Sans"/>
              <a:sym typeface="Netflix Sans"/>
            </a:endParaRPr>
          </a:p>
        </p:txBody>
      </p:sp>
      <p:sp>
        <p:nvSpPr>
          <p:cNvPr id="580" name="Google Shape;580;p90"/>
          <p:cNvSpPr txBox="1"/>
          <p:nvPr>
            <p:ph idx="4294967295" type="body"/>
          </p:nvPr>
        </p:nvSpPr>
        <p:spPr>
          <a:xfrm>
            <a:off x="762000" y="771475"/>
            <a:ext cx="7618500" cy="41367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Clr>
                <a:srgbClr val="B7B7B7"/>
              </a:buClr>
              <a:buSzPts val="1700"/>
              <a:buFont typeface="Netflix Sans"/>
              <a:buChar char="●"/>
            </a:pPr>
            <a:r>
              <a:rPr lang="en" sz="1600">
                <a:solidFill>
                  <a:srgbClr val="B7B7B7"/>
                </a:solidFill>
                <a:latin typeface="Netflix Sans"/>
                <a:ea typeface="Netflix Sans"/>
                <a:cs typeface="Netflix Sans"/>
                <a:sym typeface="Netflix Sans"/>
              </a:rPr>
              <a:t>Background and motivation</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Proposed methodology</a:t>
            </a:r>
            <a:endParaRPr sz="1600">
              <a:solidFill>
                <a:srgbClr val="B7B7B7"/>
              </a:solidFill>
              <a:latin typeface="Netflix Sans"/>
              <a:ea typeface="Netflix Sans"/>
              <a:cs typeface="Netflix Sans"/>
              <a:sym typeface="Netflix Sans"/>
            </a:endParaRPr>
          </a:p>
          <a:p>
            <a:pPr indent="-330200" lvl="0" marL="457200" rtl="0" algn="l">
              <a:spcBef>
                <a:spcPts val="0"/>
              </a:spcBef>
              <a:spcAft>
                <a:spcPts val="0"/>
              </a:spcAft>
              <a:buClr>
                <a:schemeClr val="dk1"/>
              </a:buClr>
              <a:buSzPts val="1600"/>
              <a:buFont typeface="Netflix Sans"/>
              <a:buChar char="●"/>
            </a:pPr>
            <a:r>
              <a:rPr lang="en" sz="1600">
                <a:solidFill>
                  <a:schemeClr val="dk1"/>
                </a:solidFill>
                <a:latin typeface="Netflix Sans"/>
                <a:ea typeface="Netflix Sans"/>
                <a:cs typeface="Netflix Sans"/>
                <a:sym typeface="Netflix Sans"/>
              </a:rPr>
              <a:t>Progress since ITU-T SG12 C470</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New comparison results with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Interpreting the limitations of BT.500 / P.913</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Clr>
                <a:srgbClr val="B7B7B7"/>
              </a:buClr>
              <a:buSzPts val="1600"/>
              <a:buFont typeface="Netflix Sans"/>
              <a:buChar char="○"/>
            </a:pPr>
            <a:r>
              <a:rPr lang="en" sz="1600">
                <a:solidFill>
                  <a:srgbClr val="B7B7B7"/>
                </a:solidFill>
                <a:latin typeface="Netflix Sans"/>
                <a:ea typeface="Netflix Sans"/>
                <a:cs typeface="Netflix Sans"/>
                <a:sym typeface="Netflix Sans"/>
              </a:rPr>
              <a:t>Update on the calculation of confidence intervals</a:t>
            </a:r>
            <a:endParaRPr sz="1600">
              <a:solidFill>
                <a:srgbClr val="B7B7B7"/>
              </a:solidFill>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Runtime analysis</a:t>
            </a:r>
            <a:endParaRPr sz="1600">
              <a:latin typeface="Netflix Sans"/>
              <a:ea typeface="Netflix Sans"/>
              <a:cs typeface="Netflix Sans"/>
              <a:sym typeface="Netflix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Limitations of BT.500-Style Subject Outlier Rejection</a:t>
            </a:r>
            <a:endParaRPr sz="2500">
              <a:latin typeface="Netflix Sans"/>
              <a:ea typeface="Netflix Sans"/>
              <a:cs typeface="Netflix Sans"/>
              <a:sym typeface="Netflix Sans"/>
            </a:endParaRPr>
          </a:p>
        </p:txBody>
      </p:sp>
      <p:sp>
        <p:nvSpPr>
          <p:cNvPr id="179" name="Google Shape;179;p46"/>
          <p:cNvSpPr txBox="1"/>
          <p:nvPr>
            <p:ph idx="4294967295" type="body"/>
          </p:nvPr>
        </p:nvSpPr>
        <p:spPr>
          <a:xfrm>
            <a:off x="658925" y="3225800"/>
            <a:ext cx="8173500" cy="1425300"/>
          </a:xfrm>
          <a:prstGeom prst="rect">
            <a:avLst/>
          </a:prstGeom>
        </p:spPr>
        <p:txBody>
          <a:bodyPr anchorCtr="0" anchor="t" bIns="91425" lIns="91425" spcFirstLastPara="1" rIns="91425" wrap="square" tIns="91425">
            <a:noAutofit/>
          </a:bodyPr>
          <a:lstStyle/>
          <a:p>
            <a:pPr indent="-330200" lvl="0" marL="457200" rtl="0" algn="l">
              <a:spcBef>
                <a:spcPts val="600"/>
              </a:spcBef>
              <a:spcAft>
                <a:spcPts val="0"/>
              </a:spcAft>
              <a:buSzPts val="1600"/>
              <a:buFont typeface="Netflix Sans"/>
              <a:buChar char="●"/>
            </a:pPr>
            <a:r>
              <a:rPr lang="en" sz="1600">
                <a:latin typeface="Netflix Sans"/>
                <a:ea typeface="Netflix Sans"/>
                <a:cs typeface="Netflix Sans"/>
                <a:sym typeface="Netflix Sans"/>
              </a:rPr>
              <a:t>All scores corresponding to rejected subjects are discarded - an overkill</a:t>
            </a:r>
            <a:endParaRPr sz="1600">
              <a:latin typeface="Netflix Sans"/>
              <a:ea typeface="Netflix Sans"/>
              <a:cs typeface="Netflix Sans"/>
              <a:sym typeface="Netflix Sans"/>
            </a:endParaRPr>
          </a:p>
          <a:p>
            <a:pPr indent="-330200" lvl="0" marL="457200" rtl="0" algn="l">
              <a:spcBef>
                <a:spcPts val="0"/>
              </a:spcBef>
              <a:spcAft>
                <a:spcPts val="0"/>
              </a:spcAft>
              <a:buSzPts val="1600"/>
              <a:buFont typeface="Netflix Sans"/>
              <a:buChar char="●"/>
            </a:pPr>
            <a:r>
              <a:rPr lang="en" sz="1600">
                <a:latin typeface="Netflix Sans"/>
                <a:ea typeface="Netflix Sans"/>
                <a:cs typeface="Netflix Sans"/>
                <a:sym typeface="Netflix Sans"/>
              </a:rPr>
              <a:t>Often only identifies a subset of outliers</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In the example above, only subjects #26, #28, #29 were rejected*</a:t>
            </a:r>
            <a:endParaRPr sz="1600">
              <a:latin typeface="Netflix Sans"/>
              <a:ea typeface="Netflix Sans"/>
              <a:cs typeface="Netflix Sans"/>
              <a:sym typeface="Netflix Sans"/>
            </a:endParaRPr>
          </a:p>
          <a:p>
            <a:pPr indent="-330200" lvl="0" marL="457200" rtl="0" algn="l">
              <a:spcBef>
                <a:spcPts val="0"/>
              </a:spcBef>
              <a:spcAft>
                <a:spcPts val="0"/>
              </a:spcAft>
              <a:buSzPts val="1600"/>
              <a:buFont typeface="Netflix Sans"/>
              <a:buChar char="●"/>
            </a:pPr>
            <a:r>
              <a:rPr lang="en" sz="1600">
                <a:latin typeface="Netflix Sans"/>
                <a:ea typeface="Netflix Sans"/>
                <a:cs typeface="Netflix Sans"/>
                <a:sym typeface="Netflix Sans"/>
              </a:rPr>
              <a:t>Hard-coded parameters / thresholds: </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solidFill>
                  <a:schemeClr val="dk1"/>
                </a:solidFill>
                <a:latin typeface="Netflix Sans"/>
                <a:ea typeface="Netflix Sans"/>
                <a:cs typeface="Netflix Sans"/>
                <a:sym typeface="Netflix Sans"/>
              </a:rPr>
              <a:t>Not very interpretable</a:t>
            </a:r>
            <a:endParaRPr sz="1600">
              <a:solidFill>
                <a:schemeClr val="dk1"/>
              </a:solidFill>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May not be suitable for all conditions</a:t>
            </a:r>
            <a:endParaRPr sz="1600">
              <a:latin typeface="Netflix Sans"/>
              <a:ea typeface="Netflix Sans"/>
              <a:cs typeface="Netflix Sans"/>
              <a:sym typeface="Netflix Sans"/>
            </a:endParaRPr>
          </a:p>
        </p:txBody>
      </p:sp>
      <p:pic>
        <p:nvPicPr>
          <p:cNvPr id="180" name="Google Shape;180;p46"/>
          <p:cNvPicPr preferRelativeResize="0"/>
          <p:nvPr/>
        </p:nvPicPr>
        <p:blipFill>
          <a:blip r:embed="rId3">
            <a:alphaModFix/>
          </a:blip>
          <a:stretch>
            <a:fillRect/>
          </a:stretch>
        </p:blipFill>
        <p:spPr>
          <a:xfrm>
            <a:off x="2076450" y="1143000"/>
            <a:ext cx="4952301" cy="2122425"/>
          </a:xfrm>
          <a:prstGeom prst="rect">
            <a:avLst/>
          </a:prstGeom>
          <a:noFill/>
          <a:ln>
            <a:noFill/>
          </a:ln>
        </p:spPr>
      </p:pic>
      <p:sp>
        <p:nvSpPr>
          <p:cNvPr id="181" name="Google Shape;181;p46"/>
          <p:cNvSpPr txBox="1"/>
          <p:nvPr/>
        </p:nvSpPr>
        <p:spPr>
          <a:xfrm>
            <a:off x="6882850" y="1649825"/>
            <a:ext cx="14493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Subject bias</a:t>
            </a:r>
            <a:endParaRPr sz="1200"/>
          </a:p>
        </p:txBody>
      </p:sp>
      <p:sp>
        <p:nvSpPr>
          <p:cNvPr id="182" name="Google Shape;182;p46"/>
          <p:cNvSpPr txBox="1"/>
          <p:nvPr/>
        </p:nvSpPr>
        <p:spPr>
          <a:xfrm>
            <a:off x="6882850" y="2564225"/>
            <a:ext cx="14493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Last 4 are outliers</a:t>
            </a:r>
            <a:endParaRPr sz="1200"/>
          </a:p>
        </p:txBody>
      </p:sp>
      <p:sp>
        <p:nvSpPr>
          <p:cNvPr id="183" name="Google Shape;183;p46"/>
          <p:cNvSpPr txBox="1"/>
          <p:nvPr/>
        </p:nvSpPr>
        <p:spPr>
          <a:xfrm>
            <a:off x="800725" y="2486300"/>
            <a:ext cx="16065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Black: lowest score</a:t>
            </a:r>
            <a:endParaRPr sz="1200"/>
          </a:p>
          <a:p>
            <a:pPr indent="0" lvl="0" marL="0" rtl="0" algn="l">
              <a:spcBef>
                <a:spcPts val="0"/>
              </a:spcBef>
              <a:spcAft>
                <a:spcPts val="0"/>
              </a:spcAft>
              <a:buNone/>
            </a:pPr>
            <a:r>
              <a:rPr lang="en" sz="1200"/>
              <a:t>White: highest score</a:t>
            </a:r>
            <a:endParaRPr sz="1200"/>
          </a:p>
        </p:txBody>
      </p:sp>
      <p:sp>
        <p:nvSpPr>
          <p:cNvPr id="184" name="Google Shape;184;p46"/>
          <p:cNvSpPr txBox="1"/>
          <p:nvPr/>
        </p:nvSpPr>
        <p:spPr>
          <a:xfrm>
            <a:off x="3745100" y="4799025"/>
            <a:ext cx="54030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*To be discussed in a later slide why only 3 out 4 outliers detected</a:t>
            </a:r>
            <a:endParaRPr>
              <a:solidFill>
                <a:srgbClr val="99999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91"/>
          <p:cNvPicPr preferRelativeResize="0"/>
          <p:nvPr/>
        </p:nvPicPr>
        <p:blipFill>
          <a:blip r:embed="rId3">
            <a:alphaModFix/>
          </a:blip>
          <a:stretch>
            <a:fillRect/>
          </a:stretch>
        </p:blipFill>
        <p:spPr>
          <a:xfrm>
            <a:off x="2491575" y="813374"/>
            <a:ext cx="4566824" cy="4211051"/>
          </a:xfrm>
          <a:prstGeom prst="rect">
            <a:avLst/>
          </a:prstGeom>
          <a:noFill/>
          <a:ln>
            <a:noFill/>
          </a:ln>
        </p:spPr>
      </p:pic>
      <p:sp>
        <p:nvSpPr>
          <p:cNvPr id="586" name="Google Shape;586;p9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Runtime Analysis</a:t>
            </a:r>
            <a:endParaRPr sz="2500">
              <a:latin typeface="Netflix Sans"/>
              <a:ea typeface="Netflix Sans"/>
              <a:cs typeface="Netflix Sans"/>
              <a:sym typeface="Netflix Sans"/>
            </a:endParaRPr>
          </a:p>
        </p:txBody>
      </p:sp>
      <p:sp>
        <p:nvSpPr>
          <p:cNvPr id="587" name="Google Shape;587;p91"/>
          <p:cNvSpPr/>
          <p:nvPr/>
        </p:nvSpPr>
        <p:spPr>
          <a:xfrm>
            <a:off x="4312525" y="1034725"/>
            <a:ext cx="839100" cy="296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1"/>
          <p:cNvSpPr/>
          <p:nvPr/>
        </p:nvSpPr>
        <p:spPr>
          <a:xfrm>
            <a:off x="5574125" y="1034725"/>
            <a:ext cx="405600" cy="2960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9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Conclusions</a:t>
            </a:r>
            <a:endParaRPr sz="2900">
              <a:latin typeface="Netflix Sans"/>
              <a:ea typeface="Netflix Sans"/>
              <a:cs typeface="Netflix Sans"/>
              <a:sym typeface="Netflix Sans"/>
            </a:endParaRPr>
          </a:p>
        </p:txBody>
      </p:sp>
      <p:sp>
        <p:nvSpPr>
          <p:cNvPr id="594" name="Google Shape;594;p92"/>
          <p:cNvSpPr txBox="1"/>
          <p:nvPr>
            <p:ph idx="4294967295" type="body"/>
          </p:nvPr>
        </p:nvSpPr>
        <p:spPr>
          <a:xfrm>
            <a:off x="762000" y="847675"/>
            <a:ext cx="7766100" cy="39708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Font typeface="Netflix Sans"/>
              <a:buChar char="●"/>
            </a:pPr>
            <a:r>
              <a:rPr lang="en" sz="1800">
                <a:latin typeface="Netflix Sans"/>
                <a:ea typeface="Netflix Sans"/>
                <a:cs typeface="Netflix Sans"/>
                <a:sym typeface="Netflix Sans"/>
              </a:rPr>
              <a:t>Recommendations for subject experiment data analysis process such as ITU-R BT.500 and ITU-T P.913 are not without their own limitations</a:t>
            </a:r>
            <a:endParaRPr sz="1800">
              <a:latin typeface="Netflix Sans"/>
              <a:ea typeface="Netflix Sans"/>
              <a:cs typeface="Netflix Sans"/>
              <a:sym typeface="Netflix Sans"/>
            </a:endParaRPr>
          </a:p>
          <a:p>
            <a:pPr indent="-342900" lvl="0" marL="457200" rtl="0" algn="l">
              <a:spcBef>
                <a:spcPts val="0"/>
              </a:spcBef>
              <a:spcAft>
                <a:spcPts val="0"/>
              </a:spcAft>
              <a:buSzPts val="1800"/>
              <a:buFont typeface="Netflix Sans"/>
              <a:buChar char="●"/>
            </a:pPr>
            <a:r>
              <a:rPr lang="en" sz="1800">
                <a:latin typeface="Netflix Sans"/>
                <a:ea typeface="Netflix Sans"/>
                <a:cs typeface="Netflix Sans"/>
                <a:sym typeface="Netflix Sans"/>
              </a:rPr>
              <a:t>We propose new model and the corresponding MLE-based solver, which can be considered </a:t>
            </a:r>
            <a:r>
              <a:rPr lang="en" sz="1800" u="sng">
                <a:latin typeface="Netflix Sans"/>
                <a:ea typeface="Netflix Sans"/>
                <a:cs typeface="Netflix Sans"/>
                <a:sym typeface="Netflix Sans"/>
              </a:rPr>
              <a:t>as a generalization of P.913</a:t>
            </a:r>
            <a:r>
              <a:rPr lang="en" sz="1800">
                <a:latin typeface="Netflix Sans"/>
                <a:ea typeface="Netflix Sans"/>
                <a:cs typeface="Netflix Sans"/>
                <a:sym typeface="Netflix Sans"/>
              </a:rPr>
              <a:t>, with the following advantages:</a:t>
            </a:r>
            <a:endParaRPr sz="18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Better model-data fit</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Tighter confidence intervals (hence less #subjects required)</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Better robustness against subject outliers</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Negligible runtime increase - similar to BT.500/P.913</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Absence of hard coded parameters / thresholds</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Auxiliary information on test subjects</a:t>
            </a:r>
            <a:endParaRPr sz="1600">
              <a:latin typeface="Netflix Sans"/>
              <a:ea typeface="Netflix Sans"/>
              <a:cs typeface="Netflix Sans"/>
              <a:sym typeface="Netflix Sans"/>
            </a:endParaRPr>
          </a:p>
          <a:p>
            <a:pPr indent="-330200" lvl="0" marL="457200" rtl="0" algn="l">
              <a:spcBef>
                <a:spcPts val="0"/>
              </a:spcBef>
              <a:spcAft>
                <a:spcPts val="0"/>
              </a:spcAft>
              <a:buSzPts val="1600"/>
              <a:buFont typeface="Netflix Sans"/>
              <a:buChar char="●"/>
            </a:pPr>
            <a:r>
              <a:rPr lang="en" sz="1600">
                <a:latin typeface="Netflix Sans"/>
                <a:ea typeface="Netflix Sans"/>
                <a:cs typeface="Netflix Sans"/>
                <a:sym typeface="Netflix Sans"/>
              </a:rPr>
              <a:t>We propose to standardize the AP method (with confidence interval calculated as in AP2) in recommendation P.913 (and in the future, BT.500)</a:t>
            </a:r>
            <a:endParaRPr sz="1600">
              <a:latin typeface="Netflix Sans"/>
              <a:ea typeface="Netflix Sans"/>
              <a:cs typeface="Netflix Sans"/>
              <a:sym typeface="Netflix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3"/>
          <p:cNvSpPr txBox="1"/>
          <p:nvPr>
            <p:ph idx="4294967295" type="title"/>
          </p:nvPr>
        </p:nvSpPr>
        <p:spPr>
          <a:xfrm>
            <a:off x="658800" y="673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Publication &amp; </a:t>
            </a:r>
            <a:endParaRPr sz="2900">
              <a:latin typeface="Netflix Sans"/>
              <a:ea typeface="Netflix Sans"/>
              <a:cs typeface="Netflix Sans"/>
              <a:sym typeface="Netflix Sans"/>
            </a:endParaRPr>
          </a:p>
          <a:p>
            <a:pPr indent="0" lvl="0" marL="0" rtl="0" algn="l">
              <a:spcBef>
                <a:spcPts val="0"/>
              </a:spcBef>
              <a:spcAft>
                <a:spcPts val="0"/>
              </a:spcAft>
              <a:buNone/>
            </a:pPr>
            <a:r>
              <a:rPr lang="en" sz="2900">
                <a:latin typeface="Netflix Sans"/>
                <a:ea typeface="Netflix Sans"/>
                <a:cs typeface="Netflix Sans"/>
                <a:sym typeface="Netflix Sans"/>
              </a:rPr>
              <a:t>Open Source Code</a:t>
            </a:r>
            <a:endParaRPr sz="2900">
              <a:latin typeface="Netflix Sans"/>
              <a:ea typeface="Netflix Sans"/>
              <a:cs typeface="Netflix Sans"/>
              <a:sym typeface="Netflix Sans"/>
            </a:endParaRPr>
          </a:p>
        </p:txBody>
      </p:sp>
      <p:pic>
        <p:nvPicPr>
          <p:cNvPr id="600" name="Google Shape;600;p93"/>
          <p:cNvPicPr preferRelativeResize="0"/>
          <p:nvPr/>
        </p:nvPicPr>
        <p:blipFill>
          <a:blip r:embed="rId3">
            <a:alphaModFix/>
          </a:blip>
          <a:stretch>
            <a:fillRect/>
          </a:stretch>
        </p:blipFill>
        <p:spPr>
          <a:xfrm>
            <a:off x="4287600" y="246975"/>
            <a:ext cx="4600249" cy="4129549"/>
          </a:xfrm>
          <a:prstGeom prst="rect">
            <a:avLst/>
          </a:prstGeom>
          <a:noFill/>
          <a:ln>
            <a:noFill/>
          </a:ln>
        </p:spPr>
      </p:pic>
      <p:sp>
        <p:nvSpPr>
          <p:cNvPr id="601" name="Google Shape;601;p93"/>
          <p:cNvSpPr txBox="1"/>
          <p:nvPr/>
        </p:nvSpPr>
        <p:spPr>
          <a:xfrm>
            <a:off x="566650" y="4510600"/>
            <a:ext cx="8490600" cy="33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latin typeface="Netflix Sans"/>
                <a:ea typeface="Netflix Sans"/>
                <a:cs typeface="Netflix Sans"/>
                <a:sym typeface="Netflix Sans"/>
              </a:rPr>
              <a:t>Publication</a:t>
            </a:r>
            <a:r>
              <a:rPr lang="en" sz="1200">
                <a:latin typeface="Netflix Sans"/>
                <a:ea typeface="Netflix Sans"/>
                <a:cs typeface="Netflix Sans"/>
                <a:sym typeface="Netflix Sans"/>
              </a:rPr>
              <a:t> available at: </a:t>
            </a:r>
            <a:r>
              <a:rPr lang="en" sz="1200" u="sng">
                <a:solidFill>
                  <a:schemeClr val="hlink"/>
                </a:solidFill>
                <a:latin typeface="Netflix Sans"/>
                <a:ea typeface="Netflix Sans"/>
                <a:cs typeface="Netflix Sans"/>
                <a:sym typeface="Netflix Sans"/>
                <a:hlinkClick r:id="rId4"/>
              </a:rPr>
              <a:t>https://www.ingentaconnect.com/contentone/ist/ei/pre-prints/content-ei2020-hvei-131</a:t>
            </a:r>
            <a:endParaRPr sz="1200">
              <a:latin typeface="Netflix Sans"/>
              <a:ea typeface="Netflix Sans"/>
              <a:cs typeface="Netflix Sans"/>
              <a:sym typeface="Netflix Sans"/>
            </a:endParaRPr>
          </a:p>
          <a:p>
            <a:pPr indent="0" lvl="0" marL="0" rtl="0" algn="r">
              <a:spcBef>
                <a:spcPts val="0"/>
              </a:spcBef>
              <a:spcAft>
                <a:spcPts val="0"/>
              </a:spcAft>
              <a:buClr>
                <a:schemeClr val="dk1"/>
              </a:buClr>
              <a:buSzPts val="1100"/>
              <a:buFont typeface="Arial"/>
              <a:buNone/>
            </a:pPr>
            <a:r>
              <a:rPr lang="en" sz="1200">
                <a:solidFill>
                  <a:schemeClr val="dk1"/>
                </a:solidFill>
                <a:latin typeface="Netflix Sans"/>
                <a:ea typeface="Netflix Sans"/>
                <a:cs typeface="Netflix Sans"/>
                <a:sym typeface="Netflix Sans"/>
              </a:rPr>
              <a:t>Source code - </a:t>
            </a:r>
            <a:r>
              <a:rPr i="1" lang="en" sz="1200">
                <a:solidFill>
                  <a:schemeClr val="dk1"/>
                </a:solidFill>
                <a:latin typeface="Netflix Sans"/>
                <a:ea typeface="Netflix Sans"/>
                <a:cs typeface="Netflix Sans"/>
                <a:sym typeface="Netflix Sans"/>
              </a:rPr>
              <a:t>free and open-sourced</a:t>
            </a:r>
            <a:r>
              <a:rPr lang="en" sz="1200">
                <a:solidFill>
                  <a:schemeClr val="dk1"/>
                </a:solidFill>
                <a:latin typeface="Netflix Sans"/>
                <a:ea typeface="Netflix Sans"/>
                <a:cs typeface="Netflix Sans"/>
                <a:sym typeface="Netflix Sans"/>
              </a:rPr>
              <a:t> - can be found at </a:t>
            </a:r>
            <a:r>
              <a:rPr lang="en" sz="1100" u="sng">
                <a:solidFill>
                  <a:schemeClr val="hlink"/>
                </a:solidFill>
                <a:hlinkClick r:id="rId5"/>
              </a:rPr>
              <a:t>https://github.com/Netflix/sureal</a:t>
            </a:r>
            <a:endParaRPr sz="1200">
              <a:latin typeface="Netflix Sans"/>
              <a:ea typeface="Netflix Sans"/>
              <a:cs typeface="Netflix Sans"/>
              <a:sym typeface="Netflix Sans"/>
            </a:endParaRPr>
          </a:p>
          <a:p>
            <a:pPr indent="0" lvl="0" marL="0" rtl="0" algn="r">
              <a:spcBef>
                <a:spcPts val="0"/>
              </a:spcBef>
              <a:spcAft>
                <a:spcPts val="0"/>
              </a:spcAft>
              <a:buNone/>
            </a:pPr>
            <a:r>
              <a:t/>
            </a:r>
            <a:endParaRPr sz="1200">
              <a:latin typeface="Netflix Sans"/>
              <a:ea typeface="Netflix Sans"/>
              <a:cs typeface="Netflix Sans"/>
              <a:sym typeface="Netflix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4"/>
          <p:cNvSpPr txBox="1"/>
          <p:nvPr/>
        </p:nvSpPr>
        <p:spPr>
          <a:xfrm>
            <a:off x="1875100" y="2122950"/>
            <a:ext cx="53937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100">
                <a:solidFill>
                  <a:srgbClr val="F5F5F1"/>
                </a:solidFill>
                <a:latin typeface="Netflix Sans"/>
                <a:ea typeface="Netflix Sans"/>
                <a:cs typeface="Netflix Sans"/>
                <a:sym typeface="Netflix Sans"/>
              </a:rPr>
              <a:t>Backup Slides</a:t>
            </a:r>
            <a:endParaRPr sz="2900">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95"/>
          <p:cNvPicPr preferRelativeResize="0"/>
          <p:nvPr/>
        </p:nvPicPr>
        <p:blipFill>
          <a:blip r:embed="rId3">
            <a:alphaModFix/>
          </a:blip>
          <a:stretch>
            <a:fillRect/>
          </a:stretch>
        </p:blipFill>
        <p:spPr>
          <a:xfrm>
            <a:off x="4938700" y="586626"/>
            <a:ext cx="3595100" cy="2396750"/>
          </a:xfrm>
          <a:prstGeom prst="rect">
            <a:avLst/>
          </a:prstGeom>
          <a:noFill/>
          <a:ln>
            <a:noFill/>
          </a:ln>
        </p:spPr>
      </p:pic>
      <p:sp>
        <p:nvSpPr>
          <p:cNvPr id="612" name="Google Shape;612;p95"/>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Sample Recovery Results</a:t>
            </a:r>
            <a:endParaRPr sz="2900">
              <a:latin typeface="Netflix Sans"/>
              <a:ea typeface="Netflix Sans"/>
              <a:cs typeface="Netflix Sans"/>
              <a:sym typeface="Netflix Sans"/>
            </a:endParaRPr>
          </a:p>
        </p:txBody>
      </p:sp>
      <p:pic>
        <p:nvPicPr>
          <p:cNvPr id="613" name="Google Shape;613;p95"/>
          <p:cNvPicPr preferRelativeResize="0"/>
          <p:nvPr/>
        </p:nvPicPr>
        <p:blipFill>
          <a:blip r:embed="rId4">
            <a:alphaModFix/>
          </a:blip>
          <a:stretch>
            <a:fillRect/>
          </a:stretch>
        </p:blipFill>
        <p:spPr>
          <a:xfrm>
            <a:off x="954200" y="1021275"/>
            <a:ext cx="3902064" cy="1672325"/>
          </a:xfrm>
          <a:prstGeom prst="rect">
            <a:avLst/>
          </a:prstGeom>
          <a:noFill/>
          <a:ln>
            <a:noFill/>
          </a:ln>
        </p:spPr>
      </p:pic>
      <p:grpSp>
        <p:nvGrpSpPr>
          <p:cNvPr id="614" name="Google Shape;614;p95"/>
          <p:cNvGrpSpPr/>
          <p:nvPr/>
        </p:nvGrpSpPr>
        <p:grpSpPr>
          <a:xfrm>
            <a:off x="1362449" y="792900"/>
            <a:ext cx="4955926" cy="841625"/>
            <a:chOff x="571649" y="1863200"/>
            <a:chExt cx="4955926" cy="841625"/>
          </a:xfrm>
        </p:grpSpPr>
        <p:sp>
          <p:nvSpPr>
            <p:cNvPr id="615" name="Google Shape;615;p95"/>
            <p:cNvSpPr/>
            <p:nvPr/>
          </p:nvSpPr>
          <p:spPr>
            <a:xfrm>
              <a:off x="5347575" y="1863200"/>
              <a:ext cx="180000" cy="572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6" name="Google Shape;616;p95"/>
            <p:cNvCxnSpPr>
              <a:stCxn id="615" idx="1"/>
              <a:endCxn id="617" idx="3"/>
            </p:cNvCxnSpPr>
            <p:nvPr/>
          </p:nvCxnSpPr>
          <p:spPr>
            <a:xfrm flipH="1">
              <a:off x="3952275" y="2149550"/>
              <a:ext cx="1395300" cy="489900"/>
            </a:xfrm>
            <a:prstGeom prst="straightConnector1">
              <a:avLst/>
            </a:prstGeom>
            <a:noFill/>
            <a:ln cap="flat" cmpd="sng" w="19050">
              <a:solidFill>
                <a:srgbClr val="FF0000"/>
              </a:solidFill>
              <a:prstDash val="solid"/>
              <a:round/>
              <a:headEnd len="med" w="med" type="none"/>
              <a:tailEnd len="med" w="med" type="triangle"/>
            </a:ln>
          </p:spPr>
        </p:cxnSp>
        <p:sp>
          <p:nvSpPr>
            <p:cNvPr id="617" name="Google Shape;617;p95"/>
            <p:cNvSpPr/>
            <p:nvPr/>
          </p:nvSpPr>
          <p:spPr>
            <a:xfrm>
              <a:off x="571649" y="2574325"/>
              <a:ext cx="3380700" cy="130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95"/>
          <p:cNvGrpSpPr/>
          <p:nvPr/>
        </p:nvGrpSpPr>
        <p:grpSpPr>
          <a:xfrm>
            <a:off x="1362450" y="1854000"/>
            <a:ext cx="7047775" cy="841500"/>
            <a:chOff x="571550" y="2953975"/>
            <a:chExt cx="7047775" cy="841500"/>
          </a:xfrm>
        </p:grpSpPr>
        <p:sp>
          <p:nvSpPr>
            <p:cNvPr id="619" name="Google Shape;619;p95"/>
            <p:cNvSpPr/>
            <p:nvPr/>
          </p:nvSpPr>
          <p:spPr>
            <a:xfrm>
              <a:off x="7149225" y="2953975"/>
              <a:ext cx="470100" cy="841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0" name="Google Shape;620;p95"/>
            <p:cNvCxnSpPr>
              <a:stCxn id="619" idx="1"/>
              <a:endCxn id="621" idx="3"/>
            </p:cNvCxnSpPr>
            <p:nvPr/>
          </p:nvCxnSpPr>
          <p:spPr>
            <a:xfrm flipH="1">
              <a:off x="3952125" y="3374725"/>
              <a:ext cx="3197100" cy="14100"/>
            </a:xfrm>
            <a:prstGeom prst="straightConnector1">
              <a:avLst/>
            </a:prstGeom>
            <a:noFill/>
            <a:ln cap="flat" cmpd="sng" w="19050">
              <a:solidFill>
                <a:srgbClr val="0000FF"/>
              </a:solidFill>
              <a:prstDash val="solid"/>
              <a:round/>
              <a:headEnd len="med" w="med" type="none"/>
              <a:tailEnd len="med" w="med" type="triangle"/>
            </a:ln>
          </p:spPr>
        </p:cxnSp>
        <p:sp>
          <p:nvSpPr>
            <p:cNvPr id="621" name="Google Shape;621;p95"/>
            <p:cNvSpPr/>
            <p:nvPr/>
          </p:nvSpPr>
          <p:spPr>
            <a:xfrm>
              <a:off x="571550" y="3212450"/>
              <a:ext cx="3380700" cy="352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22" name="Google Shape;622;p95"/>
          <p:cNvPicPr preferRelativeResize="0"/>
          <p:nvPr/>
        </p:nvPicPr>
        <p:blipFill>
          <a:blip r:embed="rId5">
            <a:alphaModFix/>
          </a:blip>
          <a:stretch>
            <a:fillRect/>
          </a:stretch>
        </p:blipFill>
        <p:spPr>
          <a:xfrm>
            <a:off x="1655325" y="2988950"/>
            <a:ext cx="6435249" cy="1876950"/>
          </a:xfrm>
          <a:prstGeom prst="rect">
            <a:avLst/>
          </a:prstGeom>
          <a:noFill/>
          <a:ln>
            <a:noFill/>
          </a:ln>
        </p:spPr>
      </p:pic>
      <p:sp>
        <p:nvSpPr>
          <p:cNvPr id="623" name="Google Shape;623;p95"/>
          <p:cNvSpPr txBox="1"/>
          <p:nvPr/>
        </p:nvSpPr>
        <p:spPr>
          <a:xfrm>
            <a:off x="6830150" y="4646625"/>
            <a:ext cx="2002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99999"/>
                </a:solidFill>
              </a:rPr>
              <a:t>*NFLX Public Dataset</a:t>
            </a:r>
            <a:endParaRPr>
              <a:solidFill>
                <a:srgbClr val="99999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96"/>
          <p:cNvSpPr txBox="1"/>
          <p:nvPr>
            <p:ph idx="4294967295" type="title"/>
          </p:nvPr>
        </p:nvSpPr>
        <p:spPr>
          <a:xfrm>
            <a:off x="609600" y="445025"/>
            <a:ext cx="82227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latin typeface="Netflix Sans"/>
                <a:ea typeface="Netflix Sans"/>
                <a:cs typeface="Netflix Sans"/>
                <a:sym typeface="Netflix Sans"/>
              </a:rPr>
              <a:t>Solver Accuracy Validation </a:t>
            </a:r>
            <a:endParaRPr sz="2600">
              <a:latin typeface="Netflix Sans"/>
              <a:ea typeface="Netflix Sans"/>
              <a:cs typeface="Netflix Sans"/>
              <a:sym typeface="Netflix Sans"/>
            </a:endParaRPr>
          </a:p>
          <a:p>
            <a:pPr indent="0" lvl="0" marL="0" rtl="0" algn="l">
              <a:spcBef>
                <a:spcPts val="0"/>
              </a:spcBef>
              <a:spcAft>
                <a:spcPts val="0"/>
              </a:spcAft>
              <a:buNone/>
            </a:pPr>
            <a:r>
              <a:rPr lang="en" sz="2600">
                <a:latin typeface="Netflix Sans"/>
                <a:ea typeface="Netflix Sans"/>
                <a:cs typeface="Netflix Sans"/>
                <a:sym typeface="Netflix Sans"/>
              </a:rPr>
              <a:t>Using Synthetic Data</a:t>
            </a:r>
            <a:endParaRPr sz="2600">
              <a:latin typeface="Netflix Sans"/>
              <a:ea typeface="Netflix Sans"/>
              <a:cs typeface="Netflix Sans"/>
              <a:sym typeface="Netflix Sans"/>
            </a:endParaRPr>
          </a:p>
        </p:txBody>
      </p:sp>
      <p:sp>
        <p:nvSpPr>
          <p:cNvPr id="629" name="Google Shape;629;p96"/>
          <p:cNvSpPr txBox="1"/>
          <p:nvPr>
            <p:ph idx="4294967295" type="body"/>
          </p:nvPr>
        </p:nvSpPr>
        <p:spPr>
          <a:xfrm>
            <a:off x="762000" y="3240425"/>
            <a:ext cx="7766100" cy="10236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SzPts val="1700"/>
              <a:buFont typeface="Netflix Sans"/>
              <a:buChar char="●"/>
            </a:pPr>
            <a:r>
              <a:rPr lang="en" sz="1700">
                <a:latin typeface="Netflix Sans"/>
                <a:ea typeface="Netflix Sans"/>
                <a:cs typeface="Netflix Sans"/>
                <a:sym typeface="Netflix Sans"/>
              </a:rPr>
              <a:t>Synthetic data generation</a:t>
            </a:r>
            <a:endParaRPr sz="1700">
              <a:latin typeface="Netflix Sans"/>
              <a:ea typeface="Netflix Sans"/>
              <a:cs typeface="Netflix Sans"/>
              <a:sym typeface="Netflix Sans"/>
            </a:endParaRPr>
          </a:p>
          <a:p>
            <a:pPr indent="-349250" lvl="1" marL="914400" rtl="0" algn="l">
              <a:spcBef>
                <a:spcPts val="0"/>
              </a:spcBef>
              <a:spcAft>
                <a:spcPts val="0"/>
              </a:spcAft>
              <a:buSzPts val="1900"/>
              <a:buFont typeface="Netflix Sans"/>
              <a:buChar char="○"/>
            </a:pPr>
            <a:r>
              <a:rPr lang="en" sz="1500">
                <a:solidFill>
                  <a:schemeClr val="dk1"/>
                </a:solidFill>
                <a:latin typeface="Netflix Sans"/>
                <a:ea typeface="Netflix Sans"/>
                <a:cs typeface="Netflix Sans"/>
                <a:sym typeface="Netflix Sans"/>
              </a:rPr>
              <a:t>Take NFLX Public dataset, run solver to estimate parameters</a:t>
            </a:r>
            <a:endParaRPr sz="1500">
              <a:solidFill>
                <a:schemeClr val="dk1"/>
              </a:solidFill>
              <a:latin typeface="Netflix Sans"/>
              <a:ea typeface="Netflix Sans"/>
              <a:cs typeface="Netflix Sans"/>
              <a:sym typeface="Netflix Sans"/>
            </a:endParaRPr>
          </a:p>
          <a:p>
            <a:pPr indent="-349250" lvl="1" marL="914400" rtl="0" algn="l">
              <a:spcBef>
                <a:spcPts val="0"/>
              </a:spcBef>
              <a:spcAft>
                <a:spcPts val="0"/>
              </a:spcAft>
              <a:buSzPts val="1900"/>
              <a:buFont typeface="Netflix Sans"/>
              <a:buChar char="○"/>
            </a:pPr>
            <a:r>
              <a:rPr lang="en" sz="1500">
                <a:solidFill>
                  <a:schemeClr val="dk1"/>
                </a:solidFill>
                <a:latin typeface="Netflix Sans"/>
                <a:ea typeface="Netflix Sans"/>
                <a:cs typeface="Netflix Sans"/>
                <a:sym typeface="Netflix Sans"/>
              </a:rPr>
              <a:t>Treat the estimated parameters as synthetic “ground truth”, run simulations to generate synthetic samples according to the proposed model</a:t>
            </a:r>
            <a:endParaRPr sz="1500">
              <a:solidFill>
                <a:schemeClr val="dk1"/>
              </a:solidFill>
              <a:latin typeface="Netflix Sans"/>
              <a:ea typeface="Netflix Sans"/>
              <a:cs typeface="Netflix Sans"/>
              <a:sym typeface="Netflix Sans"/>
            </a:endParaRPr>
          </a:p>
          <a:p>
            <a:pPr indent="-349250" lvl="1" marL="914400" rtl="0" algn="l">
              <a:spcBef>
                <a:spcPts val="0"/>
              </a:spcBef>
              <a:spcAft>
                <a:spcPts val="0"/>
              </a:spcAft>
              <a:buSzPts val="1900"/>
              <a:buFont typeface="Netflix Sans"/>
              <a:buChar char="○"/>
            </a:pPr>
            <a:r>
              <a:rPr lang="en" sz="1500">
                <a:solidFill>
                  <a:schemeClr val="dk1"/>
                </a:solidFill>
                <a:latin typeface="Netflix Sans"/>
                <a:ea typeface="Netflix Sans"/>
                <a:cs typeface="Netflix Sans"/>
                <a:sym typeface="Netflix Sans"/>
              </a:rPr>
              <a:t>Run solver on the generated samples to recover the parameters again</a:t>
            </a:r>
            <a:endParaRPr sz="1500">
              <a:solidFill>
                <a:schemeClr val="dk1"/>
              </a:solidFill>
              <a:latin typeface="Netflix Sans"/>
              <a:ea typeface="Netflix Sans"/>
              <a:cs typeface="Netflix Sans"/>
              <a:sym typeface="Netflix Sans"/>
            </a:endParaRPr>
          </a:p>
          <a:p>
            <a:pPr indent="0" lvl="0" marL="914400" rtl="0" algn="l">
              <a:spcBef>
                <a:spcPts val="600"/>
              </a:spcBef>
              <a:spcAft>
                <a:spcPts val="0"/>
              </a:spcAft>
              <a:buNone/>
            </a:pPr>
            <a:r>
              <a:t/>
            </a:r>
            <a:endParaRPr sz="1500">
              <a:latin typeface="Netflix Sans"/>
              <a:ea typeface="Netflix Sans"/>
              <a:cs typeface="Netflix Sans"/>
              <a:sym typeface="Netflix Sans"/>
            </a:endParaRPr>
          </a:p>
        </p:txBody>
      </p:sp>
      <p:sp>
        <p:nvSpPr>
          <p:cNvPr id="630" name="Google Shape;630;p96"/>
          <p:cNvSpPr txBox="1"/>
          <p:nvPr/>
        </p:nvSpPr>
        <p:spPr>
          <a:xfrm>
            <a:off x="2010275" y="4739200"/>
            <a:ext cx="7047000" cy="3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SR: subject rejection; BR: bias removal; MOS: mean opinion score; RMSE: root mean squared error</a:t>
            </a:r>
            <a:endParaRPr sz="1200">
              <a:solidFill>
                <a:srgbClr val="999999"/>
              </a:solidFill>
              <a:latin typeface="Netflix Sans"/>
              <a:ea typeface="Netflix Sans"/>
              <a:cs typeface="Netflix Sans"/>
              <a:sym typeface="Netflix Sans"/>
            </a:endParaRPr>
          </a:p>
        </p:txBody>
      </p:sp>
      <p:pic>
        <p:nvPicPr>
          <p:cNvPr id="631" name="Google Shape;631;p96"/>
          <p:cNvPicPr preferRelativeResize="0"/>
          <p:nvPr/>
        </p:nvPicPr>
        <p:blipFill>
          <a:blip r:embed="rId3">
            <a:alphaModFix/>
          </a:blip>
          <a:stretch>
            <a:fillRect/>
          </a:stretch>
        </p:blipFill>
        <p:spPr>
          <a:xfrm>
            <a:off x="1076525" y="977700"/>
            <a:ext cx="7191473" cy="2397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7"/>
          <p:cNvSpPr txBox="1"/>
          <p:nvPr>
            <p:ph idx="4294967295" type="title"/>
          </p:nvPr>
        </p:nvSpPr>
        <p:spPr>
          <a:xfrm>
            <a:off x="658800" y="5974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800">
                <a:latin typeface="Netflix Sans"/>
                <a:ea typeface="Netflix Sans"/>
                <a:cs typeface="Netflix Sans"/>
                <a:sym typeface="Netflix Sans"/>
              </a:rPr>
              <a:t>Model-Data Fit Validation </a:t>
            </a:r>
            <a:endParaRPr sz="2800">
              <a:latin typeface="Netflix Sans"/>
              <a:ea typeface="Netflix Sans"/>
              <a:cs typeface="Netflix Sans"/>
              <a:sym typeface="Netflix Sans"/>
            </a:endParaRPr>
          </a:p>
          <a:p>
            <a:pPr indent="0" lvl="0" marL="0" rtl="0" algn="l">
              <a:spcBef>
                <a:spcPts val="0"/>
              </a:spcBef>
              <a:spcAft>
                <a:spcPts val="0"/>
              </a:spcAft>
              <a:buNone/>
            </a:pPr>
            <a:r>
              <a:rPr lang="en" sz="2800">
                <a:latin typeface="Netflix Sans"/>
                <a:ea typeface="Netflix Sans"/>
                <a:cs typeface="Netflix Sans"/>
                <a:sym typeface="Netflix Sans"/>
              </a:rPr>
              <a:t>Using Bayesian Information Criterion</a:t>
            </a:r>
            <a:endParaRPr sz="2800">
              <a:latin typeface="Netflix Sans"/>
              <a:ea typeface="Netflix Sans"/>
              <a:cs typeface="Netflix Sans"/>
              <a:sym typeface="Netflix Sans"/>
            </a:endParaRPr>
          </a:p>
        </p:txBody>
      </p:sp>
      <p:sp>
        <p:nvSpPr>
          <p:cNvPr id="637" name="Google Shape;637;p97"/>
          <p:cNvSpPr txBox="1"/>
          <p:nvPr>
            <p:ph idx="4294967295" type="body"/>
          </p:nvPr>
        </p:nvSpPr>
        <p:spPr>
          <a:xfrm>
            <a:off x="688900" y="1125425"/>
            <a:ext cx="7766100" cy="1023600"/>
          </a:xfrm>
          <a:prstGeom prst="rect">
            <a:avLst/>
          </a:prstGeom>
        </p:spPr>
        <p:txBody>
          <a:bodyPr anchorCtr="0" anchor="t" bIns="91425" lIns="91425" spcFirstLastPara="1" rIns="91425" wrap="square" tIns="91425">
            <a:noAutofit/>
          </a:bodyPr>
          <a:lstStyle/>
          <a:p>
            <a:pPr indent="-336550" lvl="0" marL="457200" rtl="0" algn="l">
              <a:spcBef>
                <a:spcPts val="600"/>
              </a:spcBef>
              <a:spcAft>
                <a:spcPts val="0"/>
              </a:spcAft>
              <a:buSzPts val="1700"/>
              <a:buFont typeface="Netflix Sans"/>
              <a:buChar char="●"/>
            </a:pPr>
            <a:r>
              <a:rPr lang="en" sz="1700">
                <a:solidFill>
                  <a:schemeClr val="dk1"/>
                </a:solidFill>
                <a:latin typeface="Netflix Sans"/>
                <a:ea typeface="Netflix Sans"/>
                <a:cs typeface="Netflix Sans"/>
                <a:sym typeface="Netflix Sans"/>
              </a:rPr>
              <a:t>BIC is a criterion for model fitting, balancing between: </a:t>
            </a:r>
            <a:endParaRPr sz="1700">
              <a:solidFill>
                <a:schemeClr val="dk1"/>
              </a:solidFill>
              <a:latin typeface="Netflix Sans"/>
              <a:ea typeface="Netflix Sans"/>
              <a:cs typeface="Netflix Sans"/>
              <a:sym typeface="Netflix Sans"/>
            </a:endParaRPr>
          </a:p>
          <a:p>
            <a:pPr indent="-336550" lvl="1" marL="914400" rtl="0" algn="l">
              <a:spcBef>
                <a:spcPts val="0"/>
              </a:spcBef>
              <a:spcAft>
                <a:spcPts val="0"/>
              </a:spcAft>
              <a:buSzPts val="1700"/>
              <a:buFont typeface="Netflix Sans"/>
              <a:buChar char="○"/>
            </a:pPr>
            <a:r>
              <a:rPr lang="en" sz="1700">
                <a:solidFill>
                  <a:schemeClr val="dk1"/>
                </a:solidFill>
                <a:latin typeface="Netflix Sans"/>
                <a:ea typeface="Netflix Sans"/>
                <a:cs typeface="Netflix Sans"/>
                <a:sym typeface="Netflix Sans"/>
              </a:rPr>
              <a:t>The degree of freedom (number of parameters)</a:t>
            </a:r>
            <a:endParaRPr sz="1700">
              <a:solidFill>
                <a:schemeClr val="dk1"/>
              </a:solidFill>
              <a:latin typeface="Netflix Sans"/>
              <a:ea typeface="Netflix Sans"/>
              <a:cs typeface="Netflix Sans"/>
              <a:sym typeface="Netflix Sans"/>
            </a:endParaRPr>
          </a:p>
          <a:p>
            <a:pPr indent="-336550" lvl="1" marL="914400" rtl="0" algn="l">
              <a:spcBef>
                <a:spcPts val="0"/>
              </a:spcBef>
              <a:spcAft>
                <a:spcPts val="0"/>
              </a:spcAft>
              <a:buClr>
                <a:schemeClr val="dk1"/>
              </a:buClr>
              <a:buSzPts val="1700"/>
              <a:buFont typeface="Netflix Sans"/>
              <a:buChar char="○"/>
            </a:pPr>
            <a:r>
              <a:rPr lang="en" sz="1700">
                <a:solidFill>
                  <a:schemeClr val="dk1"/>
                </a:solidFill>
                <a:latin typeface="Netflix Sans"/>
                <a:ea typeface="Netflix Sans"/>
                <a:cs typeface="Netflix Sans"/>
                <a:sym typeface="Netflix Sans"/>
              </a:rPr>
              <a:t>The goodness of fit (log-likelihood function)</a:t>
            </a:r>
            <a:endParaRPr sz="1700">
              <a:solidFill>
                <a:schemeClr val="dk1"/>
              </a:solidFill>
              <a:latin typeface="Netflix Sans"/>
              <a:ea typeface="Netflix Sans"/>
              <a:cs typeface="Netflix Sans"/>
              <a:sym typeface="Netflix Sans"/>
            </a:endParaRPr>
          </a:p>
          <a:p>
            <a:pPr indent="0" lvl="0" marL="0" rtl="0" algn="l">
              <a:spcBef>
                <a:spcPts val="480"/>
              </a:spcBef>
              <a:spcAft>
                <a:spcPts val="0"/>
              </a:spcAft>
              <a:buNone/>
            </a:pPr>
            <a:r>
              <a:t/>
            </a:r>
            <a:endParaRPr sz="1700">
              <a:solidFill>
                <a:schemeClr val="dk1"/>
              </a:solidFill>
              <a:latin typeface="Netflix Sans"/>
              <a:ea typeface="Netflix Sans"/>
              <a:cs typeface="Netflix Sans"/>
              <a:sym typeface="Netflix Sans"/>
            </a:endParaRPr>
          </a:p>
          <a:p>
            <a:pPr indent="-336550" lvl="0" marL="457200" rtl="0" algn="l">
              <a:spcBef>
                <a:spcPts val="480"/>
              </a:spcBef>
              <a:spcAft>
                <a:spcPts val="0"/>
              </a:spcAft>
              <a:buClr>
                <a:schemeClr val="dk1"/>
              </a:buClr>
              <a:buSzPts val="1700"/>
              <a:buFont typeface="Netflix Sans"/>
              <a:buChar char="●"/>
            </a:pPr>
            <a:r>
              <a:rPr lang="en" sz="1700">
                <a:solidFill>
                  <a:schemeClr val="dk1"/>
                </a:solidFill>
                <a:latin typeface="Netflix Sans"/>
                <a:ea typeface="Netflix Sans"/>
                <a:cs typeface="Netflix Sans"/>
                <a:sym typeface="Netflix Sans"/>
              </a:rPr>
              <a:t>Use “normalized” BIC (NBIC) to compare across datasets</a:t>
            </a:r>
            <a:endParaRPr sz="1700">
              <a:solidFill>
                <a:schemeClr val="dk1"/>
              </a:solidFill>
              <a:latin typeface="Netflix Sans"/>
              <a:ea typeface="Netflix Sans"/>
              <a:cs typeface="Netflix Sans"/>
              <a:sym typeface="Netflix Sans"/>
            </a:endParaRPr>
          </a:p>
          <a:p>
            <a:pPr indent="0" lvl="0" marL="0" rtl="0" algn="l">
              <a:spcBef>
                <a:spcPts val="600"/>
              </a:spcBef>
              <a:spcAft>
                <a:spcPts val="0"/>
              </a:spcAft>
              <a:buNone/>
            </a:pPr>
            <a:r>
              <a:t/>
            </a:r>
            <a:endParaRPr sz="1700">
              <a:latin typeface="Times New Roman"/>
              <a:ea typeface="Times New Roman"/>
              <a:cs typeface="Times New Roman"/>
              <a:sym typeface="Times New Roman"/>
            </a:endParaRPr>
          </a:p>
          <a:p>
            <a:pPr indent="0" lvl="0" marL="0" rtl="0" algn="l">
              <a:spcBef>
                <a:spcPts val="600"/>
              </a:spcBef>
              <a:spcAft>
                <a:spcPts val="0"/>
              </a:spcAft>
              <a:buNone/>
            </a:pPr>
            <a:r>
              <a:t/>
            </a:r>
            <a:endParaRPr sz="1700">
              <a:latin typeface="Times New Roman"/>
              <a:ea typeface="Times New Roman"/>
              <a:cs typeface="Times New Roman"/>
              <a:sym typeface="Times New Roman"/>
            </a:endParaRPr>
          </a:p>
          <a:p>
            <a:pPr indent="0" lvl="0" marL="0" rtl="0" algn="l">
              <a:spcBef>
                <a:spcPts val="600"/>
              </a:spcBef>
              <a:spcAft>
                <a:spcPts val="0"/>
              </a:spcAft>
              <a:buNone/>
            </a:pPr>
            <a:r>
              <a:t/>
            </a:r>
            <a:endParaRPr sz="1700">
              <a:latin typeface="Times New Roman"/>
              <a:ea typeface="Times New Roman"/>
              <a:cs typeface="Times New Roman"/>
              <a:sym typeface="Times New Roman"/>
            </a:endParaRPr>
          </a:p>
          <a:p>
            <a:pPr indent="-336550" lvl="1" marL="914400" rtl="0" algn="l">
              <a:spcBef>
                <a:spcPts val="480"/>
              </a:spcBef>
              <a:spcAft>
                <a:spcPts val="0"/>
              </a:spcAft>
              <a:buSzPts val="1700"/>
              <a:buFont typeface="Netflix Sans"/>
              <a:buChar char="○"/>
            </a:pPr>
            <a:r>
              <a:rPr lang="en" sz="1700">
                <a:latin typeface="Times New Roman"/>
                <a:ea typeface="Times New Roman"/>
                <a:cs typeface="Times New Roman"/>
                <a:sym typeface="Times New Roman"/>
              </a:rPr>
              <a:t>|</a:t>
            </a:r>
            <a:r>
              <a:rPr lang="en" sz="1900">
                <a:solidFill>
                  <a:schemeClr val="dk1"/>
                </a:solidFill>
                <a:latin typeface="Times New Roman"/>
                <a:ea typeface="Times New Roman"/>
                <a:cs typeface="Times New Roman"/>
                <a:sym typeface="Times New Roman"/>
              </a:rPr>
              <a:t>𝜃</a:t>
            </a:r>
            <a:r>
              <a:rPr lang="en" sz="1700">
                <a:solidFill>
                  <a:schemeClr val="dk1"/>
                </a:solidFill>
                <a:latin typeface="Times New Roman"/>
                <a:ea typeface="Times New Roman"/>
                <a:cs typeface="Times New Roman"/>
                <a:sym typeface="Times New Roman"/>
              </a:rPr>
              <a:t>|</a:t>
            </a:r>
            <a:r>
              <a:rPr lang="en" sz="1700">
                <a:solidFill>
                  <a:schemeClr val="dk1"/>
                </a:solidFill>
                <a:latin typeface="Netflix Sans"/>
                <a:ea typeface="Netflix Sans"/>
                <a:cs typeface="Netflix Sans"/>
                <a:sym typeface="Netflix Sans"/>
              </a:rPr>
              <a:t> - the number of model parameters</a:t>
            </a:r>
            <a:endParaRPr sz="1700">
              <a:solidFill>
                <a:schemeClr val="dk1"/>
              </a:solidFill>
              <a:latin typeface="Netflix Sans"/>
              <a:ea typeface="Netflix Sans"/>
              <a:cs typeface="Netflix Sans"/>
              <a:sym typeface="Netflix Sans"/>
            </a:endParaRPr>
          </a:p>
          <a:p>
            <a:pPr indent="-336550" lvl="1" marL="914400" rtl="0" algn="l">
              <a:spcBef>
                <a:spcPts val="0"/>
              </a:spcBef>
              <a:spcAft>
                <a:spcPts val="0"/>
              </a:spcAft>
              <a:buClr>
                <a:schemeClr val="dk1"/>
              </a:buClr>
              <a:buSzPts val="1700"/>
              <a:buFont typeface="Netflix Sans"/>
              <a:buChar char="○"/>
            </a:pPr>
            <a:r>
              <a:rPr i="1" lang="en" sz="1700">
                <a:solidFill>
                  <a:schemeClr val="dk1"/>
                </a:solidFill>
                <a:latin typeface="Times New Roman"/>
                <a:ea typeface="Times New Roman"/>
                <a:cs typeface="Times New Roman"/>
                <a:sym typeface="Times New Roman"/>
              </a:rPr>
              <a:t>n</a:t>
            </a:r>
            <a:r>
              <a:rPr lang="en" sz="1700">
                <a:solidFill>
                  <a:schemeClr val="dk1"/>
                </a:solidFill>
                <a:latin typeface="Netflix Sans"/>
                <a:ea typeface="Netflix Sans"/>
                <a:cs typeface="Netflix Sans"/>
                <a:sym typeface="Netflix Sans"/>
              </a:rPr>
              <a:t> - the number of observations (i.e. raw opinion scores) </a:t>
            </a:r>
            <a:endParaRPr sz="1700">
              <a:solidFill>
                <a:schemeClr val="dk1"/>
              </a:solidFill>
              <a:latin typeface="Netflix Sans"/>
              <a:ea typeface="Netflix Sans"/>
              <a:cs typeface="Netflix Sans"/>
              <a:sym typeface="Netflix Sans"/>
            </a:endParaRPr>
          </a:p>
          <a:p>
            <a:pPr indent="-336550" lvl="1" marL="914400" rtl="0" algn="l">
              <a:spcBef>
                <a:spcPts val="0"/>
              </a:spcBef>
              <a:spcAft>
                <a:spcPts val="0"/>
              </a:spcAft>
              <a:buClr>
                <a:schemeClr val="dk1"/>
              </a:buClr>
              <a:buSzPts val="1700"/>
              <a:buFont typeface="Netflix Sans"/>
              <a:buChar char="○"/>
            </a:pPr>
            <a:r>
              <a:rPr i="1" lang="en" sz="1700">
                <a:solidFill>
                  <a:schemeClr val="dk1"/>
                </a:solidFill>
                <a:latin typeface="Times New Roman"/>
                <a:ea typeface="Times New Roman"/>
                <a:cs typeface="Times New Roman"/>
                <a:sym typeface="Times New Roman"/>
              </a:rPr>
              <a:t>L</a:t>
            </a:r>
            <a:r>
              <a:rPr lang="en" sz="1700">
                <a:solidFill>
                  <a:schemeClr val="dk1"/>
                </a:solidFill>
                <a:latin typeface="Times New Roman"/>
                <a:ea typeface="Times New Roman"/>
                <a:cs typeface="Times New Roman"/>
                <a:sym typeface="Times New Roman"/>
              </a:rPr>
              <a:t>(</a:t>
            </a:r>
            <a:r>
              <a:rPr lang="en" sz="1900">
                <a:solidFill>
                  <a:schemeClr val="dk1"/>
                </a:solidFill>
                <a:latin typeface="Times New Roman"/>
                <a:ea typeface="Times New Roman"/>
                <a:cs typeface="Times New Roman"/>
                <a:sym typeface="Times New Roman"/>
              </a:rPr>
              <a:t>𝜃</a:t>
            </a:r>
            <a:r>
              <a:rPr lang="en" sz="1700">
                <a:solidFill>
                  <a:schemeClr val="dk1"/>
                </a:solidFill>
                <a:latin typeface="Times New Roman"/>
                <a:ea typeface="Times New Roman"/>
                <a:cs typeface="Times New Roman"/>
                <a:sym typeface="Times New Roman"/>
              </a:rPr>
              <a:t>)</a:t>
            </a:r>
            <a:r>
              <a:rPr lang="en" sz="1700">
                <a:solidFill>
                  <a:schemeClr val="dk1"/>
                </a:solidFill>
                <a:latin typeface="Netflix Sans"/>
                <a:ea typeface="Netflix Sans"/>
                <a:cs typeface="Netflix Sans"/>
                <a:sym typeface="Netflix Sans"/>
              </a:rPr>
              <a:t> - log-likelihood function</a:t>
            </a:r>
            <a:endParaRPr sz="1700">
              <a:solidFill>
                <a:schemeClr val="dk1"/>
              </a:solidFill>
              <a:latin typeface="Netflix Sans"/>
              <a:ea typeface="Netflix Sans"/>
              <a:cs typeface="Netflix Sans"/>
              <a:sym typeface="Netflix Sans"/>
            </a:endParaRPr>
          </a:p>
        </p:txBody>
      </p:sp>
      <p:pic>
        <p:nvPicPr>
          <p:cNvPr id="638" name="Google Shape;638;p97"/>
          <p:cNvPicPr preferRelativeResize="0"/>
          <p:nvPr/>
        </p:nvPicPr>
        <p:blipFill>
          <a:blip r:embed="rId3">
            <a:alphaModFix/>
          </a:blip>
          <a:stretch>
            <a:fillRect/>
          </a:stretch>
        </p:blipFill>
        <p:spPr>
          <a:xfrm>
            <a:off x="2385900" y="2805675"/>
            <a:ext cx="4250650" cy="984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98"/>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Normalized Bayesian Information Criterion (NBIC)*</a:t>
            </a:r>
            <a:endParaRPr sz="2500">
              <a:latin typeface="Netflix Sans"/>
              <a:ea typeface="Netflix Sans"/>
              <a:cs typeface="Netflix Sans"/>
              <a:sym typeface="Netflix Sans"/>
            </a:endParaRPr>
          </a:p>
        </p:txBody>
      </p:sp>
      <p:sp>
        <p:nvSpPr>
          <p:cNvPr id="644" name="Google Shape;644;p98"/>
          <p:cNvSpPr txBox="1"/>
          <p:nvPr/>
        </p:nvSpPr>
        <p:spPr>
          <a:xfrm>
            <a:off x="6110250" y="4282000"/>
            <a:ext cx="2947200" cy="33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latin typeface="Netflix Sans"/>
                <a:ea typeface="Netflix Sans"/>
                <a:cs typeface="Netflix Sans"/>
                <a:sym typeface="Netflix Sans"/>
              </a:rPr>
              <a:t>*The model with the smallest </a:t>
            </a:r>
            <a:endParaRPr sz="1200">
              <a:latin typeface="Netflix Sans"/>
              <a:ea typeface="Netflix Sans"/>
              <a:cs typeface="Netflix Sans"/>
              <a:sym typeface="Netflix Sans"/>
            </a:endParaRPr>
          </a:p>
          <a:p>
            <a:pPr indent="0" lvl="0" marL="0" rtl="0" algn="r">
              <a:spcBef>
                <a:spcPts val="0"/>
              </a:spcBef>
              <a:spcAft>
                <a:spcPts val="0"/>
              </a:spcAft>
              <a:buNone/>
            </a:pPr>
            <a:r>
              <a:rPr lang="en" sz="1200">
                <a:latin typeface="Netflix Sans"/>
                <a:ea typeface="Netflix Sans"/>
                <a:cs typeface="Netflix Sans"/>
                <a:sym typeface="Netflix Sans"/>
              </a:rPr>
              <a:t>NBIC is preferred.</a:t>
            </a:r>
            <a:endParaRPr sz="1200">
              <a:solidFill>
                <a:srgbClr val="999999"/>
              </a:solidFill>
              <a:latin typeface="Netflix Sans"/>
              <a:ea typeface="Netflix Sans"/>
              <a:cs typeface="Netflix Sans"/>
              <a:sym typeface="Netflix Sans"/>
            </a:endParaRPr>
          </a:p>
        </p:txBody>
      </p:sp>
      <p:pic>
        <p:nvPicPr>
          <p:cNvPr id="645" name="Google Shape;645;p98"/>
          <p:cNvPicPr preferRelativeResize="0"/>
          <p:nvPr/>
        </p:nvPicPr>
        <p:blipFill>
          <a:blip r:embed="rId3">
            <a:alphaModFix/>
          </a:blip>
          <a:stretch>
            <a:fillRect/>
          </a:stretch>
        </p:blipFill>
        <p:spPr>
          <a:xfrm>
            <a:off x="3076038" y="865325"/>
            <a:ext cx="3034215" cy="397337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9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Confidence intervals of Estimated Quality Scores</a:t>
            </a:r>
            <a:endParaRPr sz="2500">
              <a:latin typeface="Netflix Sans"/>
              <a:ea typeface="Netflix Sans"/>
              <a:cs typeface="Netflix Sans"/>
              <a:sym typeface="Netflix Sans"/>
            </a:endParaRPr>
          </a:p>
        </p:txBody>
      </p:sp>
      <p:pic>
        <p:nvPicPr>
          <p:cNvPr id="651" name="Google Shape;651;p99"/>
          <p:cNvPicPr preferRelativeResize="0"/>
          <p:nvPr/>
        </p:nvPicPr>
        <p:blipFill>
          <a:blip r:embed="rId3">
            <a:alphaModFix/>
          </a:blip>
          <a:stretch>
            <a:fillRect/>
          </a:stretch>
        </p:blipFill>
        <p:spPr>
          <a:xfrm>
            <a:off x="3063838" y="912750"/>
            <a:ext cx="3016333" cy="39733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Confidence Interval Validation*</a:t>
            </a:r>
            <a:endParaRPr sz="2500">
              <a:latin typeface="Netflix Sans"/>
              <a:ea typeface="Netflix Sans"/>
              <a:cs typeface="Netflix Sans"/>
              <a:sym typeface="Netflix Sans"/>
            </a:endParaRPr>
          </a:p>
        </p:txBody>
      </p:sp>
      <p:pic>
        <p:nvPicPr>
          <p:cNvPr id="657" name="Google Shape;657;p100"/>
          <p:cNvPicPr preferRelativeResize="0"/>
          <p:nvPr/>
        </p:nvPicPr>
        <p:blipFill>
          <a:blip r:embed="rId3">
            <a:alphaModFix/>
          </a:blip>
          <a:stretch>
            <a:fillRect/>
          </a:stretch>
        </p:blipFill>
        <p:spPr>
          <a:xfrm>
            <a:off x="1905000" y="941525"/>
            <a:ext cx="5360253" cy="3973376"/>
          </a:xfrm>
          <a:prstGeom prst="rect">
            <a:avLst/>
          </a:prstGeom>
          <a:noFill/>
          <a:ln>
            <a:noFill/>
          </a:ln>
        </p:spPr>
      </p:pic>
      <p:sp>
        <p:nvSpPr>
          <p:cNvPr id="658" name="Google Shape;658;p100"/>
          <p:cNvSpPr txBox="1"/>
          <p:nvPr/>
        </p:nvSpPr>
        <p:spPr>
          <a:xfrm>
            <a:off x="6110250" y="4205800"/>
            <a:ext cx="2947200" cy="335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latin typeface="Netflix Sans"/>
                <a:ea typeface="Netflix Sans"/>
                <a:cs typeface="Netflix Sans"/>
                <a:sym typeface="Netflix Sans"/>
              </a:rPr>
              <a:t>*Using synthetic data generated from each model, the CI should match closely to 95%.</a:t>
            </a:r>
            <a:endParaRPr sz="1200">
              <a:solidFill>
                <a:srgbClr val="999999"/>
              </a:solidFill>
              <a:latin typeface="Netflix Sans"/>
              <a:ea typeface="Netflix Sans"/>
              <a:cs typeface="Netflix Sans"/>
              <a:sym typeface="Netflix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Prior Art: Subject Bias Removal (ITU-T P.913)</a:t>
            </a:r>
            <a:endParaRPr sz="2900">
              <a:latin typeface="Netflix Sans"/>
              <a:ea typeface="Netflix Sans"/>
              <a:cs typeface="Netflix Sans"/>
              <a:sym typeface="Netflix Sans"/>
            </a:endParaRPr>
          </a:p>
        </p:txBody>
      </p:sp>
      <p:sp>
        <p:nvSpPr>
          <p:cNvPr id="190" name="Google Shape;190;p47"/>
          <p:cNvSpPr txBox="1"/>
          <p:nvPr>
            <p:ph idx="4294967295" type="body"/>
          </p:nvPr>
        </p:nvSpPr>
        <p:spPr>
          <a:xfrm>
            <a:off x="4977000" y="923875"/>
            <a:ext cx="3951900" cy="3416400"/>
          </a:xfrm>
          <a:prstGeom prst="rect">
            <a:avLst/>
          </a:prstGeom>
        </p:spPr>
        <p:txBody>
          <a:bodyPr anchorCtr="0" anchor="t" bIns="91425" lIns="91425" spcFirstLastPara="1" rIns="91425" wrap="square" tIns="91425">
            <a:noAutofit/>
          </a:bodyPr>
          <a:lstStyle/>
          <a:p>
            <a:pPr indent="-323850" lvl="0" marL="457200" rtl="0" algn="l">
              <a:spcBef>
                <a:spcPts val="600"/>
              </a:spcBef>
              <a:spcAft>
                <a:spcPts val="0"/>
              </a:spcAft>
              <a:buSzPts val="1500"/>
              <a:buFont typeface="Netflix Sans"/>
              <a:buAutoNum type="arabicPeriod"/>
            </a:pPr>
            <a:r>
              <a:rPr lang="en" sz="1500">
                <a:latin typeface="Netflix Sans"/>
                <a:ea typeface="Netflix Sans"/>
                <a:cs typeface="Netflix Sans"/>
                <a:sym typeface="Netflix Sans"/>
              </a:rPr>
              <a:t>Video by video, estimate MOS by averaging over subjects</a:t>
            </a:r>
            <a:endParaRPr sz="1500">
              <a:latin typeface="Netflix Sans"/>
              <a:ea typeface="Netflix Sans"/>
              <a:cs typeface="Netflix Sans"/>
              <a:sym typeface="Netflix Sans"/>
            </a:endParaRPr>
          </a:p>
          <a:p>
            <a:pPr indent="-323850" lvl="0" marL="457200" rtl="0" algn="l">
              <a:spcBef>
                <a:spcPts val="0"/>
              </a:spcBef>
              <a:spcAft>
                <a:spcPts val="0"/>
              </a:spcAft>
              <a:buSzPts val="1500"/>
              <a:buFont typeface="Netflix Sans"/>
              <a:buAutoNum type="arabicPeriod"/>
            </a:pPr>
            <a:r>
              <a:rPr lang="en" sz="1500">
                <a:latin typeface="Netflix Sans"/>
                <a:ea typeface="Netflix Sans"/>
                <a:cs typeface="Netflix Sans"/>
                <a:sym typeface="Netflix Sans"/>
              </a:rPr>
              <a:t>Subject by subject, estimate subject bias by comparing against MOS</a:t>
            </a:r>
            <a:endParaRPr sz="1500">
              <a:latin typeface="Netflix Sans"/>
              <a:ea typeface="Netflix Sans"/>
              <a:cs typeface="Netflix Sans"/>
              <a:sym typeface="Netflix Sans"/>
            </a:endParaRPr>
          </a:p>
          <a:p>
            <a:pPr indent="-323850" lvl="0" marL="457200" rtl="0" algn="l">
              <a:spcBef>
                <a:spcPts val="0"/>
              </a:spcBef>
              <a:spcAft>
                <a:spcPts val="0"/>
              </a:spcAft>
              <a:buSzPts val="1500"/>
              <a:buFont typeface="Netflix Sans"/>
              <a:buAutoNum type="arabicPeriod"/>
            </a:pPr>
            <a:r>
              <a:rPr lang="en" sz="1500">
                <a:latin typeface="Netflix Sans"/>
                <a:ea typeface="Netflix Sans"/>
                <a:cs typeface="Netflix Sans"/>
                <a:sym typeface="Netflix Sans"/>
              </a:rPr>
              <a:t>Video by video, estimate MOS again based on bias-removed opinion scores (often combined with BT.500-style subject rejection)</a:t>
            </a:r>
            <a:endParaRPr sz="1500">
              <a:latin typeface="Netflix Sans"/>
              <a:ea typeface="Netflix Sans"/>
              <a:cs typeface="Netflix Sans"/>
              <a:sym typeface="Netflix Sans"/>
            </a:endParaRPr>
          </a:p>
        </p:txBody>
      </p:sp>
      <p:pic>
        <p:nvPicPr>
          <p:cNvPr id="191" name="Google Shape;191;p47"/>
          <p:cNvPicPr preferRelativeResize="0"/>
          <p:nvPr/>
        </p:nvPicPr>
        <p:blipFill>
          <a:blip r:embed="rId3">
            <a:alphaModFix/>
          </a:blip>
          <a:stretch>
            <a:fillRect/>
          </a:stretch>
        </p:blipFill>
        <p:spPr>
          <a:xfrm>
            <a:off x="843375" y="1093625"/>
            <a:ext cx="3979624" cy="3344326"/>
          </a:xfrm>
          <a:prstGeom prst="rect">
            <a:avLst/>
          </a:prstGeom>
          <a:noFill/>
          <a:ln>
            <a:noFill/>
          </a:ln>
          <a:effectLst>
            <a:outerShdw blurRad="57150" rotWithShape="0" algn="bl" dir="5400000" dist="19050">
              <a:srgbClr val="000000">
                <a:alpha val="50000"/>
              </a:srgbClr>
            </a:outerShdw>
          </a:effectLst>
        </p:spPr>
      </p:pic>
      <p:pic>
        <p:nvPicPr>
          <p:cNvPr id="192" name="Google Shape;192;p47"/>
          <p:cNvPicPr preferRelativeResize="0"/>
          <p:nvPr/>
        </p:nvPicPr>
        <p:blipFill rotWithShape="1">
          <a:blip r:embed="rId4">
            <a:alphaModFix/>
          </a:blip>
          <a:srcRect b="0" l="3260" r="0" t="0"/>
          <a:stretch/>
        </p:blipFill>
        <p:spPr>
          <a:xfrm>
            <a:off x="5094100" y="3344150"/>
            <a:ext cx="3539849" cy="1568200"/>
          </a:xfrm>
          <a:prstGeom prst="rect">
            <a:avLst/>
          </a:prstGeom>
          <a:noFill/>
          <a:ln>
            <a:noFill/>
          </a:ln>
        </p:spPr>
      </p:pic>
      <p:grpSp>
        <p:nvGrpSpPr>
          <p:cNvPr id="193" name="Google Shape;193;p47"/>
          <p:cNvGrpSpPr/>
          <p:nvPr/>
        </p:nvGrpSpPr>
        <p:grpSpPr>
          <a:xfrm>
            <a:off x="5311475" y="4322025"/>
            <a:ext cx="3782225" cy="328200"/>
            <a:chOff x="5311475" y="4245825"/>
            <a:chExt cx="3782225" cy="328200"/>
          </a:xfrm>
        </p:grpSpPr>
        <p:cxnSp>
          <p:nvCxnSpPr>
            <p:cNvPr id="194" name="Google Shape;194;p47"/>
            <p:cNvCxnSpPr/>
            <p:nvPr/>
          </p:nvCxnSpPr>
          <p:spPr>
            <a:xfrm>
              <a:off x="5311475" y="4264075"/>
              <a:ext cx="3558900" cy="0"/>
            </a:xfrm>
            <a:prstGeom prst="straightConnector1">
              <a:avLst/>
            </a:prstGeom>
            <a:noFill/>
            <a:ln cap="flat" cmpd="sng" w="38100">
              <a:solidFill>
                <a:srgbClr val="FF0000"/>
              </a:solidFill>
              <a:prstDash val="solid"/>
              <a:round/>
              <a:headEnd len="med" w="med" type="none"/>
              <a:tailEnd len="med" w="med" type="triangle"/>
            </a:ln>
          </p:spPr>
        </p:cxnSp>
        <p:sp>
          <p:nvSpPr>
            <p:cNvPr id="195" name="Google Shape;195;p47"/>
            <p:cNvSpPr txBox="1"/>
            <p:nvPr/>
          </p:nvSpPr>
          <p:spPr>
            <a:xfrm>
              <a:off x="8654500" y="4245825"/>
              <a:ext cx="439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1.</a:t>
              </a:r>
              <a:endParaRPr b="1" sz="1800">
                <a:solidFill>
                  <a:srgbClr val="FF0000"/>
                </a:solidFill>
              </a:endParaRPr>
            </a:p>
          </p:txBody>
        </p:sp>
      </p:grpSp>
      <p:grpSp>
        <p:nvGrpSpPr>
          <p:cNvPr id="196" name="Google Shape;196;p47"/>
          <p:cNvGrpSpPr/>
          <p:nvPr/>
        </p:nvGrpSpPr>
        <p:grpSpPr>
          <a:xfrm>
            <a:off x="5631900" y="3287950"/>
            <a:ext cx="490000" cy="1743275"/>
            <a:chOff x="5631900" y="3135550"/>
            <a:chExt cx="490000" cy="1743275"/>
          </a:xfrm>
        </p:grpSpPr>
        <p:cxnSp>
          <p:nvCxnSpPr>
            <p:cNvPr id="197" name="Google Shape;197;p47"/>
            <p:cNvCxnSpPr/>
            <p:nvPr/>
          </p:nvCxnSpPr>
          <p:spPr>
            <a:xfrm>
              <a:off x="5631900" y="3135550"/>
              <a:ext cx="0" cy="1680600"/>
            </a:xfrm>
            <a:prstGeom prst="straightConnector1">
              <a:avLst/>
            </a:prstGeom>
            <a:noFill/>
            <a:ln cap="flat" cmpd="sng" w="38100">
              <a:solidFill>
                <a:srgbClr val="0000FF"/>
              </a:solidFill>
              <a:prstDash val="solid"/>
              <a:round/>
              <a:headEnd len="med" w="med" type="none"/>
              <a:tailEnd len="med" w="med" type="triangle"/>
            </a:ln>
          </p:spPr>
        </p:cxnSp>
        <p:sp>
          <p:nvSpPr>
            <p:cNvPr id="198" name="Google Shape;198;p47"/>
            <p:cNvSpPr txBox="1"/>
            <p:nvPr/>
          </p:nvSpPr>
          <p:spPr>
            <a:xfrm>
              <a:off x="5682700" y="4550625"/>
              <a:ext cx="439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2.</a:t>
              </a:r>
              <a:endParaRPr b="1" sz="1800">
                <a:solidFill>
                  <a:srgbClr val="0000FF"/>
                </a:solidFill>
              </a:endParaRPr>
            </a:p>
          </p:txBody>
        </p:sp>
      </p:grpSp>
      <p:grpSp>
        <p:nvGrpSpPr>
          <p:cNvPr id="199" name="Google Shape;199;p47"/>
          <p:cNvGrpSpPr/>
          <p:nvPr/>
        </p:nvGrpSpPr>
        <p:grpSpPr>
          <a:xfrm>
            <a:off x="5311475" y="3788625"/>
            <a:ext cx="3782225" cy="328200"/>
            <a:chOff x="5311475" y="4245825"/>
            <a:chExt cx="3782225" cy="328200"/>
          </a:xfrm>
        </p:grpSpPr>
        <p:cxnSp>
          <p:nvCxnSpPr>
            <p:cNvPr id="200" name="Google Shape;200;p47"/>
            <p:cNvCxnSpPr/>
            <p:nvPr/>
          </p:nvCxnSpPr>
          <p:spPr>
            <a:xfrm>
              <a:off x="5311475" y="4264075"/>
              <a:ext cx="3558900" cy="0"/>
            </a:xfrm>
            <a:prstGeom prst="straightConnector1">
              <a:avLst/>
            </a:prstGeom>
            <a:noFill/>
            <a:ln cap="flat" cmpd="sng" w="38100">
              <a:solidFill>
                <a:srgbClr val="FF00FF"/>
              </a:solidFill>
              <a:prstDash val="solid"/>
              <a:round/>
              <a:headEnd len="med" w="med" type="none"/>
              <a:tailEnd len="med" w="med" type="triangle"/>
            </a:ln>
          </p:spPr>
        </p:cxnSp>
        <p:sp>
          <p:nvSpPr>
            <p:cNvPr id="201" name="Google Shape;201;p47"/>
            <p:cNvSpPr txBox="1"/>
            <p:nvPr/>
          </p:nvSpPr>
          <p:spPr>
            <a:xfrm>
              <a:off x="8654500" y="4245825"/>
              <a:ext cx="439200" cy="3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FF"/>
                  </a:solidFill>
                </a:rPr>
                <a:t>3.</a:t>
              </a:r>
              <a:endParaRPr b="1" sz="1800">
                <a:solidFill>
                  <a:srgbClr val="FF00FF"/>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101"/>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latin typeface="Netflix Sans"/>
                <a:ea typeface="Netflix Sans"/>
                <a:cs typeface="Netflix Sans"/>
                <a:sym typeface="Netflix Sans"/>
              </a:rPr>
              <a:t>Robustness Against Subject Outliers</a:t>
            </a:r>
            <a:endParaRPr sz="2500">
              <a:latin typeface="Netflix Sans"/>
              <a:ea typeface="Netflix Sans"/>
              <a:cs typeface="Netflix Sans"/>
              <a:sym typeface="Netflix Sans"/>
            </a:endParaRPr>
          </a:p>
        </p:txBody>
      </p:sp>
      <p:sp>
        <p:nvSpPr>
          <p:cNvPr id="664" name="Google Shape;664;p101"/>
          <p:cNvSpPr txBox="1"/>
          <p:nvPr/>
        </p:nvSpPr>
        <p:spPr>
          <a:xfrm>
            <a:off x="1934075" y="4434400"/>
            <a:ext cx="7047000" cy="3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Random behavior: a subject’s scores are shuffled among themselves</a:t>
            </a:r>
            <a:endParaRPr sz="1200">
              <a:solidFill>
                <a:srgbClr val="999999"/>
              </a:solidFill>
              <a:latin typeface="Netflix Sans"/>
              <a:ea typeface="Netflix Sans"/>
              <a:cs typeface="Netflix Sans"/>
              <a:sym typeface="Netflix Sans"/>
            </a:endParaRPr>
          </a:p>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Y-axis: RMSE with respect to clean case</a:t>
            </a:r>
            <a:endParaRPr sz="1200">
              <a:solidFill>
                <a:srgbClr val="999999"/>
              </a:solidFill>
              <a:latin typeface="Netflix Sans"/>
              <a:ea typeface="Netflix Sans"/>
              <a:cs typeface="Netflix Sans"/>
              <a:sym typeface="Netflix Sans"/>
            </a:endParaRPr>
          </a:p>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SR: subject rejection; BR: bias removal; MOS: mean opinion score; RMSE: root mean squared error</a:t>
            </a:r>
            <a:endParaRPr sz="1200">
              <a:solidFill>
                <a:srgbClr val="999999"/>
              </a:solidFill>
              <a:latin typeface="Netflix Sans"/>
              <a:ea typeface="Netflix Sans"/>
              <a:cs typeface="Netflix Sans"/>
              <a:sym typeface="Netflix Sans"/>
            </a:endParaRPr>
          </a:p>
        </p:txBody>
      </p:sp>
      <p:pic>
        <p:nvPicPr>
          <p:cNvPr id="665" name="Google Shape;665;p101"/>
          <p:cNvPicPr preferRelativeResize="0"/>
          <p:nvPr/>
        </p:nvPicPr>
        <p:blipFill>
          <a:blip r:embed="rId3">
            <a:alphaModFix/>
          </a:blip>
          <a:stretch>
            <a:fillRect/>
          </a:stretch>
        </p:blipFill>
        <p:spPr>
          <a:xfrm>
            <a:off x="1295400" y="1322525"/>
            <a:ext cx="7620000" cy="2857500"/>
          </a:xfrm>
          <a:prstGeom prst="rect">
            <a:avLst/>
          </a:prstGeom>
          <a:noFill/>
          <a:ln>
            <a:noFill/>
          </a:ln>
        </p:spPr>
      </p:pic>
      <p:sp>
        <p:nvSpPr>
          <p:cNvPr id="666" name="Google Shape;666;p101"/>
          <p:cNvSpPr/>
          <p:nvPr/>
        </p:nvSpPr>
        <p:spPr>
          <a:xfrm>
            <a:off x="759050" y="1609050"/>
            <a:ext cx="327000" cy="6537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01"/>
          <p:cNvSpPr/>
          <p:nvPr/>
        </p:nvSpPr>
        <p:spPr>
          <a:xfrm flipH="1" rot="10800000">
            <a:off x="759050" y="3119350"/>
            <a:ext cx="327000" cy="653700"/>
          </a:xfrm>
          <a:prstGeom prst="upArrow">
            <a:avLst>
              <a:gd fmla="val 50000" name="adj1"/>
              <a:gd fmla="val 50000" name="adj2"/>
            </a:avLst>
          </a:prstGeom>
          <a:solidFill>
            <a:srgbClr val="8BAB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01"/>
          <p:cNvSpPr txBox="1"/>
          <p:nvPr/>
        </p:nvSpPr>
        <p:spPr>
          <a:xfrm>
            <a:off x="560125" y="1267625"/>
            <a:ext cx="799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63334"/>
                </a:solidFill>
              </a:rPr>
              <a:t>Worse</a:t>
            </a:r>
            <a:endParaRPr b="1">
              <a:solidFill>
                <a:srgbClr val="963334"/>
              </a:solidFill>
            </a:endParaRPr>
          </a:p>
        </p:txBody>
      </p:sp>
      <p:sp>
        <p:nvSpPr>
          <p:cNvPr id="669" name="Google Shape;669;p101"/>
          <p:cNvSpPr txBox="1"/>
          <p:nvPr/>
        </p:nvSpPr>
        <p:spPr>
          <a:xfrm>
            <a:off x="560125" y="3706025"/>
            <a:ext cx="799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8BAB42"/>
                </a:solidFill>
              </a:rPr>
              <a:t>Better</a:t>
            </a:r>
            <a:endParaRPr b="1">
              <a:solidFill>
                <a:srgbClr val="8BAB4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2"/>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Robustness Against Increasing Corruption Probability</a:t>
            </a:r>
            <a:endParaRPr sz="2400">
              <a:latin typeface="Netflix Sans"/>
              <a:ea typeface="Netflix Sans"/>
              <a:cs typeface="Netflix Sans"/>
              <a:sym typeface="Netflix Sans"/>
            </a:endParaRPr>
          </a:p>
        </p:txBody>
      </p:sp>
      <p:sp>
        <p:nvSpPr>
          <p:cNvPr id="675" name="Google Shape;675;p102"/>
          <p:cNvSpPr txBox="1"/>
          <p:nvPr/>
        </p:nvSpPr>
        <p:spPr>
          <a:xfrm>
            <a:off x="1934075" y="4434400"/>
            <a:ext cx="7047000" cy="33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10 random subjects are corrupted, with corruption probability varying from 0.0 to 1.0</a:t>
            </a:r>
            <a:endParaRPr sz="1200">
              <a:solidFill>
                <a:srgbClr val="999999"/>
              </a:solidFill>
              <a:latin typeface="Netflix Sans"/>
              <a:ea typeface="Netflix Sans"/>
              <a:cs typeface="Netflix Sans"/>
              <a:sym typeface="Netflix Sans"/>
            </a:endParaRPr>
          </a:p>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Y-axis: RMSE with respect to clean case</a:t>
            </a:r>
            <a:endParaRPr sz="1200">
              <a:solidFill>
                <a:srgbClr val="999999"/>
              </a:solidFill>
              <a:latin typeface="Netflix Sans"/>
              <a:ea typeface="Netflix Sans"/>
              <a:cs typeface="Netflix Sans"/>
              <a:sym typeface="Netflix Sans"/>
            </a:endParaRPr>
          </a:p>
          <a:p>
            <a:pPr indent="0" lvl="0" marL="0" rtl="0" algn="l">
              <a:spcBef>
                <a:spcPts val="0"/>
              </a:spcBef>
              <a:spcAft>
                <a:spcPts val="0"/>
              </a:spcAft>
              <a:buNone/>
            </a:pPr>
            <a:r>
              <a:rPr lang="en" sz="1200">
                <a:solidFill>
                  <a:srgbClr val="999999"/>
                </a:solidFill>
                <a:latin typeface="Netflix Sans"/>
                <a:ea typeface="Netflix Sans"/>
                <a:cs typeface="Netflix Sans"/>
                <a:sym typeface="Netflix Sans"/>
              </a:rPr>
              <a:t>SR: subject rejection; BR: bias removal; MOS: mean opinion score; RMSE: root mean squared error</a:t>
            </a:r>
            <a:endParaRPr sz="1200">
              <a:solidFill>
                <a:srgbClr val="999999"/>
              </a:solidFill>
              <a:latin typeface="Netflix Sans"/>
              <a:ea typeface="Netflix Sans"/>
              <a:cs typeface="Netflix Sans"/>
              <a:sym typeface="Netflix Sans"/>
            </a:endParaRPr>
          </a:p>
        </p:txBody>
      </p:sp>
      <p:sp>
        <p:nvSpPr>
          <p:cNvPr id="676" name="Google Shape;676;p102"/>
          <p:cNvSpPr/>
          <p:nvPr/>
        </p:nvSpPr>
        <p:spPr>
          <a:xfrm>
            <a:off x="759050" y="1609050"/>
            <a:ext cx="327000" cy="653700"/>
          </a:xfrm>
          <a:prstGeom prst="upArrow">
            <a:avLst>
              <a:gd fmla="val 50000" name="adj1"/>
              <a:gd fmla="val 50000" name="adj2"/>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02"/>
          <p:cNvSpPr/>
          <p:nvPr/>
        </p:nvSpPr>
        <p:spPr>
          <a:xfrm flipH="1" rot="10800000">
            <a:off x="759050" y="3119350"/>
            <a:ext cx="327000" cy="653700"/>
          </a:xfrm>
          <a:prstGeom prst="upArrow">
            <a:avLst>
              <a:gd fmla="val 50000" name="adj1"/>
              <a:gd fmla="val 50000" name="adj2"/>
            </a:avLst>
          </a:prstGeom>
          <a:solidFill>
            <a:srgbClr val="8BAB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02"/>
          <p:cNvSpPr txBox="1"/>
          <p:nvPr/>
        </p:nvSpPr>
        <p:spPr>
          <a:xfrm>
            <a:off x="560125" y="1267625"/>
            <a:ext cx="799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963334"/>
                </a:solidFill>
              </a:rPr>
              <a:t>Worse</a:t>
            </a:r>
            <a:endParaRPr b="1">
              <a:solidFill>
                <a:srgbClr val="963334"/>
              </a:solidFill>
            </a:endParaRPr>
          </a:p>
        </p:txBody>
      </p:sp>
      <p:sp>
        <p:nvSpPr>
          <p:cNvPr id="679" name="Google Shape;679;p102"/>
          <p:cNvSpPr txBox="1"/>
          <p:nvPr/>
        </p:nvSpPr>
        <p:spPr>
          <a:xfrm>
            <a:off x="560125" y="3706025"/>
            <a:ext cx="799800" cy="4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8BAB42"/>
                </a:solidFill>
              </a:rPr>
              <a:t>Better</a:t>
            </a:r>
            <a:endParaRPr b="1">
              <a:solidFill>
                <a:srgbClr val="8BAB42"/>
              </a:solidFill>
            </a:endParaRPr>
          </a:p>
        </p:txBody>
      </p:sp>
      <p:pic>
        <p:nvPicPr>
          <p:cNvPr id="680" name="Google Shape;680;p102"/>
          <p:cNvPicPr preferRelativeResize="0"/>
          <p:nvPr/>
        </p:nvPicPr>
        <p:blipFill>
          <a:blip r:embed="rId3">
            <a:alphaModFix/>
          </a:blip>
          <a:stretch>
            <a:fillRect/>
          </a:stretch>
        </p:blipFill>
        <p:spPr>
          <a:xfrm>
            <a:off x="1283725" y="1398725"/>
            <a:ext cx="7479276" cy="28047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4" name="Shape 684"/>
        <p:cNvGrpSpPr/>
        <p:nvPr/>
      </p:nvGrpSpPr>
      <p:grpSpPr>
        <a:xfrm>
          <a:off x="0" y="0"/>
          <a:ext cx="0" cy="0"/>
          <a:chOff x="0" y="0"/>
          <a:chExt cx="0" cy="0"/>
        </a:xfrm>
      </p:grpSpPr>
      <p:sp>
        <p:nvSpPr>
          <p:cNvPr id="685" name="Google Shape;685;p103"/>
          <p:cNvSpPr txBox="1"/>
          <p:nvPr>
            <p:ph idx="4294967295" type="title"/>
          </p:nvPr>
        </p:nvSpPr>
        <p:spPr>
          <a:xfrm>
            <a:off x="506400" y="4450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Model Residue Visualization</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NFLX Public Dataset (Lab Study)</a:t>
            </a:r>
            <a:endParaRPr sz="2400">
              <a:latin typeface="Netflix Sans"/>
              <a:ea typeface="Netflix Sans"/>
              <a:cs typeface="Netflix Sans"/>
              <a:sym typeface="Netflix Sans"/>
            </a:endParaRPr>
          </a:p>
        </p:txBody>
      </p:sp>
      <p:pic>
        <p:nvPicPr>
          <p:cNvPr id="686" name="Google Shape;686;p103"/>
          <p:cNvPicPr preferRelativeResize="0"/>
          <p:nvPr/>
        </p:nvPicPr>
        <p:blipFill>
          <a:blip r:embed="rId3">
            <a:alphaModFix/>
          </a:blip>
          <a:stretch>
            <a:fillRect/>
          </a:stretch>
        </p:blipFill>
        <p:spPr>
          <a:xfrm>
            <a:off x="2905175" y="1106175"/>
            <a:ext cx="3333650" cy="1666825"/>
          </a:xfrm>
          <a:prstGeom prst="rect">
            <a:avLst/>
          </a:prstGeom>
          <a:noFill/>
          <a:ln>
            <a:noFill/>
          </a:ln>
        </p:spPr>
      </p:pic>
      <p:pic>
        <p:nvPicPr>
          <p:cNvPr id="687" name="Google Shape;687;p103"/>
          <p:cNvPicPr preferRelativeResize="0"/>
          <p:nvPr/>
        </p:nvPicPr>
        <p:blipFill>
          <a:blip r:embed="rId4">
            <a:alphaModFix/>
          </a:blip>
          <a:stretch>
            <a:fillRect/>
          </a:stretch>
        </p:blipFill>
        <p:spPr>
          <a:xfrm>
            <a:off x="51675" y="2932950"/>
            <a:ext cx="3333650" cy="1666825"/>
          </a:xfrm>
          <a:prstGeom prst="rect">
            <a:avLst/>
          </a:prstGeom>
          <a:noFill/>
          <a:ln>
            <a:noFill/>
          </a:ln>
        </p:spPr>
      </p:pic>
      <p:pic>
        <p:nvPicPr>
          <p:cNvPr id="688" name="Google Shape;688;p103"/>
          <p:cNvPicPr preferRelativeResize="0"/>
          <p:nvPr/>
        </p:nvPicPr>
        <p:blipFill>
          <a:blip r:embed="rId5">
            <a:alphaModFix/>
          </a:blip>
          <a:stretch>
            <a:fillRect/>
          </a:stretch>
        </p:blipFill>
        <p:spPr>
          <a:xfrm>
            <a:off x="2947275" y="2932950"/>
            <a:ext cx="3333650" cy="1666825"/>
          </a:xfrm>
          <a:prstGeom prst="rect">
            <a:avLst/>
          </a:prstGeom>
          <a:noFill/>
          <a:ln>
            <a:noFill/>
          </a:ln>
        </p:spPr>
      </p:pic>
      <p:pic>
        <p:nvPicPr>
          <p:cNvPr id="689" name="Google Shape;689;p103"/>
          <p:cNvPicPr preferRelativeResize="0"/>
          <p:nvPr/>
        </p:nvPicPr>
        <p:blipFill>
          <a:blip r:embed="rId6">
            <a:alphaModFix/>
          </a:blip>
          <a:stretch>
            <a:fillRect/>
          </a:stretch>
        </p:blipFill>
        <p:spPr>
          <a:xfrm>
            <a:off x="5876975" y="2932950"/>
            <a:ext cx="3333650" cy="1666825"/>
          </a:xfrm>
          <a:prstGeom prst="rect">
            <a:avLst/>
          </a:prstGeom>
          <a:noFill/>
          <a:ln>
            <a:noFill/>
          </a:ln>
        </p:spPr>
      </p:pic>
      <p:sp>
        <p:nvSpPr>
          <p:cNvPr id="690" name="Google Shape;690;p103"/>
          <p:cNvSpPr/>
          <p:nvPr/>
        </p:nvSpPr>
        <p:spPr>
          <a:xfrm>
            <a:off x="3331475" y="1246900"/>
            <a:ext cx="2065500" cy="33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highlight>
                  <a:srgbClr val="FFFFFF"/>
                </a:highlight>
              </a:rPr>
              <a:t>Raw Scores</a:t>
            </a:r>
            <a:endParaRPr sz="1200">
              <a:highlight>
                <a:srgbClr val="FFFFFF"/>
              </a:highlight>
            </a:endParaRPr>
          </a:p>
        </p:txBody>
      </p:sp>
      <p:sp>
        <p:nvSpPr>
          <p:cNvPr id="691" name="Google Shape;691;p103"/>
          <p:cNvSpPr/>
          <p:nvPr/>
        </p:nvSpPr>
        <p:spPr>
          <a:xfrm>
            <a:off x="478500" y="3081025"/>
            <a:ext cx="2065500" cy="33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highlight>
                  <a:srgbClr val="FFFFFF"/>
                </a:highlight>
              </a:rPr>
              <a:t>Model Residue (BT.500)</a:t>
            </a:r>
            <a:endParaRPr sz="1200">
              <a:highlight>
                <a:srgbClr val="FFFFFF"/>
              </a:highlight>
            </a:endParaRPr>
          </a:p>
        </p:txBody>
      </p:sp>
      <p:sp>
        <p:nvSpPr>
          <p:cNvPr id="692" name="Google Shape;692;p103"/>
          <p:cNvSpPr/>
          <p:nvPr/>
        </p:nvSpPr>
        <p:spPr>
          <a:xfrm>
            <a:off x="3385325" y="3081025"/>
            <a:ext cx="2065500" cy="33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highlight>
                  <a:srgbClr val="FFFFFF"/>
                </a:highlight>
              </a:rPr>
              <a:t>Model Residue (P.913)</a:t>
            </a:r>
            <a:endParaRPr sz="1200">
              <a:highlight>
                <a:srgbClr val="FFFFFF"/>
              </a:highlight>
            </a:endParaRPr>
          </a:p>
        </p:txBody>
      </p:sp>
      <p:sp>
        <p:nvSpPr>
          <p:cNvPr id="693" name="Google Shape;693;p103"/>
          <p:cNvSpPr/>
          <p:nvPr/>
        </p:nvSpPr>
        <p:spPr>
          <a:xfrm>
            <a:off x="6280925" y="3081025"/>
            <a:ext cx="2065500" cy="339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highlight>
                  <a:srgbClr val="FFFFFF"/>
                </a:highlight>
              </a:rPr>
              <a:t>Model Residue (Proposed)</a:t>
            </a:r>
            <a:endParaRPr sz="1200">
              <a:highlight>
                <a:srgbClr val="FFFFFF"/>
              </a:highlight>
            </a:endParaRPr>
          </a:p>
        </p:txBody>
      </p:sp>
      <p:sp>
        <p:nvSpPr>
          <p:cNvPr id="694" name="Google Shape;694;p103"/>
          <p:cNvSpPr txBox="1"/>
          <p:nvPr/>
        </p:nvSpPr>
        <p:spPr>
          <a:xfrm>
            <a:off x="301250" y="4644175"/>
            <a:ext cx="83787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rPr>
              <a:t>For a good scheme, the residue should look like random noise</a:t>
            </a:r>
            <a:endParaRPr>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4"/>
          <p:cNvSpPr txBox="1"/>
          <p:nvPr/>
        </p:nvSpPr>
        <p:spPr>
          <a:xfrm>
            <a:off x="1875100" y="1437150"/>
            <a:ext cx="53937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100">
                <a:solidFill>
                  <a:srgbClr val="F5F5F1"/>
                </a:solidFill>
                <a:latin typeface="Netflix Sans"/>
                <a:ea typeface="Netflix Sans"/>
                <a:cs typeface="Netflix Sans"/>
                <a:sym typeface="Netflix Sans"/>
              </a:rPr>
              <a:t>Scatter plot: Proposed vs. BT.500/P.913</a:t>
            </a:r>
            <a:endParaRPr b="1" sz="4100">
              <a:solidFill>
                <a:srgbClr val="F5F5F1"/>
              </a:solidFill>
              <a:latin typeface="Netflix Sans"/>
              <a:ea typeface="Netflix Sans"/>
              <a:cs typeface="Netflix Sans"/>
              <a:sym typeface="Netflix Sans"/>
            </a:endParaRPr>
          </a:p>
          <a:p>
            <a:pPr indent="-488950" lvl="0" marL="457200" rtl="0" algn="ctr">
              <a:spcBef>
                <a:spcPts val="0"/>
              </a:spcBef>
              <a:spcAft>
                <a:spcPts val="0"/>
              </a:spcAft>
              <a:buClr>
                <a:srgbClr val="F5F5F1"/>
              </a:buClr>
              <a:buSzPts val="4100"/>
              <a:buFont typeface="Netflix Sans"/>
              <a:buChar char="-"/>
            </a:pPr>
            <a:r>
              <a:rPr b="1" lang="en" sz="4100">
                <a:solidFill>
                  <a:srgbClr val="F5F5F1"/>
                </a:solidFill>
                <a:latin typeface="Netflix Sans"/>
                <a:ea typeface="Netflix Sans"/>
                <a:cs typeface="Netflix Sans"/>
                <a:sym typeface="Netflix Sans"/>
              </a:rPr>
              <a:t>More Datasets</a:t>
            </a:r>
            <a:endParaRPr sz="2900">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5"/>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NFLX Public Dataset (Lab Study)</a:t>
            </a:r>
            <a:endParaRPr sz="2400">
              <a:latin typeface="Netflix Sans"/>
              <a:ea typeface="Netflix Sans"/>
              <a:cs typeface="Netflix Sans"/>
              <a:sym typeface="Netflix Sans"/>
            </a:endParaRPr>
          </a:p>
        </p:txBody>
      </p:sp>
      <p:pic>
        <p:nvPicPr>
          <p:cNvPr id="705" name="Google Shape;705;p105"/>
          <p:cNvPicPr preferRelativeResize="0"/>
          <p:nvPr/>
        </p:nvPicPr>
        <p:blipFill>
          <a:blip r:embed="rId3">
            <a:alphaModFix/>
          </a:blip>
          <a:stretch>
            <a:fillRect/>
          </a:stretch>
        </p:blipFill>
        <p:spPr>
          <a:xfrm>
            <a:off x="1981200" y="1093925"/>
            <a:ext cx="5567392" cy="3897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06"/>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1 (Lab Study)</a:t>
            </a:r>
            <a:endParaRPr sz="2400">
              <a:latin typeface="Netflix Sans"/>
              <a:ea typeface="Netflix Sans"/>
              <a:cs typeface="Netflix Sans"/>
              <a:sym typeface="Netflix Sans"/>
            </a:endParaRPr>
          </a:p>
        </p:txBody>
      </p:sp>
      <p:pic>
        <p:nvPicPr>
          <p:cNvPr id="711" name="Google Shape;711;p106"/>
          <p:cNvPicPr preferRelativeResize="0"/>
          <p:nvPr/>
        </p:nvPicPr>
        <p:blipFill>
          <a:blip r:embed="rId3">
            <a:alphaModFix/>
          </a:blip>
          <a:stretch>
            <a:fillRect/>
          </a:stretch>
        </p:blipFill>
        <p:spPr>
          <a:xfrm>
            <a:off x="2057400" y="1093925"/>
            <a:ext cx="5567392" cy="3897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07"/>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2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17" name="Google Shape;717;p107"/>
          <p:cNvPicPr preferRelativeResize="0"/>
          <p:nvPr/>
        </p:nvPicPr>
        <p:blipFill>
          <a:blip r:embed="rId3">
            <a:alphaModFix/>
          </a:blip>
          <a:stretch>
            <a:fillRect/>
          </a:stretch>
        </p:blipFill>
        <p:spPr>
          <a:xfrm>
            <a:off x="1961850" y="1101950"/>
            <a:ext cx="5567392" cy="38971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08"/>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3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23" name="Google Shape;723;p108"/>
          <p:cNvPicPr preferRelativeResize="0"/>
          <p:nvPr/>
        </p:nvPicPr>
        <p:blipFill>
          <a:blip r:embed="rId3">
            <a:alphaModFix/>
          </a:blip>
          <a:stretch>
            <a:fillRect/>
          </a:stretch>
        </p:blipFill>
        <p:spPr>
          <a:xfrm>
            <a:off x="1961850" y="1085925"/>
            <a:ext cx="5567392" cy="38971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09"/>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4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29" name="Google Shape;729;p109"/>
          <p:cNvPicPr preferRelativeResize="0"/>
          <p:nvPr/>
        </p:nvPicPr>
        <p:blipFill>
          <a:blip r:embed="rId3">
            <a:alphaModFix/>
          </a:blip>
          <a:stretch>
            <a:fillRect/>
          </a:stretch>
        </p:blipFill>
        <p:spPr>
          <a:xfrm>
            <a:off x="1788300" y="1101950"/>
            <a:ext cx="5567392" cy="38971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10"/>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5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35" name="Google Shape;735;p110"/>
          <p:cNvPicPr preferRelativeResize="0"/>
          <p:nvPr/>
        </p:nvPicPr>
        <p:blipFill>
          <a:blip r:embed="rId3">
            <a:alphaModFix/>
          </a:blip>
          <a:stretch>
            <a:fillRect/>
          </a:stretch>
        </p:blipFill>
        <p:spPr>
          <a:xfrm>
            <a:off x="1961850" y="1093925"/>
            <a:ext cx="5567392" cy="389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8"/>
          <p:cNvSpPr txBox="1"/>
          <p:nvPr/>
        </p:nvSpPr>
        <p:spPr>
          <a:xfrm>
            <a:off x="1875100" y="2122950"/>
            <a:ext cx="53937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100">
                <a:solidFill>
                  <a:srgbClr val="F5F5F1"/>
                </a:solidFill>
                <a:latin typeface="Netflix Sans"/>
                <a:ea typeface="Netflix Sans"/>
                <a:cs typeface="Netflix Sans"/>
                <a:sym typeface="Netflix Sans"/>
              </a:rPr>
              <a:t>Can we do better?</a:t>
            </a:r>
            <a:endParaRPr sz="2900">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11"/>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HDTV Phase I Exp 6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41" name="Google Shape;741;p111"/>
          <p:cNvPicPr preferRelativeResize="0"/>
          <p:nvPr/>
        </p:nvPicPr>
        <p:blipFill>
          <a:blip r:embed="rId3">
            <a:alphaModFix/>
          </a:blip>
          <a:stretch>
            <a:fillRect/>
          </a:stretch>
        </p:blipFill>
        <p:spPr>
          <a:xfrm>
            <a:off x="1788300" y="1093925"/>
            <a:ext cx="5567392" cy="38971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12"/>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ITU-T Supp 23 Experiment 1 BNR - Audio (Lab Study)</a:t>
            </a:r>
            <a:endParaRPr sz="2400">
              <a:latin typeface="Netflix Sans"/>
              <a:ea typeface="Netflix Sans"/>
              <a:cs typeface="Netflix Sans"/>
              <a:sym typeface="Netflix Sans"/>
            </a:endParaRPr>
          </a:p>
        </p:txBody>
      </p:sp>
      <p:pic>
        <p:nvPicPr>
          <p:cNvPr id="747" name="Google Shape;747;p112"/>
          <p:cNvPicPr preferRelativeResize="0"/>
          <p:nvPr/>
        </p:nvPicPr>
        <p:blipFill>
          <a:blip r:embed="rId3">
            <a:alphaModFix/>
          </a:blip>
          <a:stretch>
            <a:fillRect/>
          </a:stretch>
        </p:blipFill>
        <p:spPr>
          <a:xfrm>
            <a:off x="1788300" y="1093925"/>
            <a:ext cx="5567392" cy="3897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13"/>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1 (Lab Study)</a:t>
            </a:r>
            <a:endParaRPr sz="2400">
              <a:latin typeface="Netflix Sans"/>
              <a:ea typeface="Netflix Sans"/>
              <a:cs typeface="Netflix Sans"/>
              <a:sym typeface="Netflix Sans"/>
            </a:endParaRPr>
          </a:p>
        </p:txBody>
      </p:sp>
      <p:pic>
        <p:nvPicPr>
          <p:cNvPr id="753" name="Google Shape;753;p113"/>
          <p:cNvPicPr preferRelativeResize="0"/>
          <p:nvPr/>
        </p:nvPicPr>
        <p:blipFill>
          <a:blip r:embed="rId3">
            <a:alphaModFix/>
          </a:blip>
          <a:stretch>
            <a:fillRect/>
          </a:stretch>
        </p:blipFill>
        <p:spPr>
          <a:xfrm>
            <a:off x="1788300" y="1100200"/>
            <a:ext cx="5567392" cy="38971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4"/>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2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59" name="Google Shape;759;p114"/>
          <p:cNvPicPr preferRelativeResize="0"/>
          <p:nvPr/>
        </p:nvPicPr>
        <p:blipFill>
          <a:blip r:embed="rId3">
            <a:alphaModFix/>
          </a:blip>
          <a:stretch>
            <a:fillRect/>
          </a:stretch>
        </p:blipFill>
        <p:spPr>
          <a:xfrm>
            <a:off x="1961850" y="1081375"/>
            <a:ext cx="5567392" cy="38971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15"/>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3 (Lab Study)</a:t>
            </a:r>
            <a:endParaRPr sz="2400">
              <a:latin typeface="Netflix Sans"/>
              <a:ea typeface="Netflix Sans"/>
              <a:cs typeface="Netflix Sans"/>
              <a:sym typeface="Netflix Sans"/>
            </a:endParaRPr>
          </a:p>
        </p:txBody>
      </p:sp>
      <p:pic>
        <p:nvPicPr>
          <p:cNvPr id="765" name="Google Shape;765;p115"/>
          <p:cNvPicPr preferRelativeResize="0"/>
          <p:nvPr/>
        </p:nvPicPr>
        <p:blipFill>
          <a:blip r:embed="rId3">
            <a:alphaModFix/>
          </a:blip>
          <a:stretch>
            <a:fillRect/>
          </a:stretch>
        </p:blipFill>
        <p:spPr>
          <a:xfrm>
            <a:off x="1788300" y="1087650"/>
            <a:ext cx="5567392" cy="38971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16"/>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4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71" name="Google Shape;771;p116"/>
          <p:cNvPicPr preferRelativeResize="0"/>
          <p:nvPr/>
        </p:nvPicPr>
        <p:blipFill>
          <a:blip r:embed="rId3">
            <a:alphaModFix/>
          </a:blip>
          <a:stretch>
            <a:fillRect/>
          </a:stretch>
        </p:blipFill>
        <p:spPr>
          <a:xfrm>
            <a:off x="1961850" y="1100200"/>
            <a:ext cx="5567392" cy="38971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17"/>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5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77" name="Google Shape;777;p117"/>
          <p:cNvPicPr preferRelativeResize="0"/>
          <p:nvPr/>
        </p:nvPicPr>
        <p:blipFill>
          <a:blip r:embed="rId3">
            <a:alphaModFix/>
          </a:blip>
          <a:stretch>
            <a:fillRect/>
          </a:stretch>
        </p:blipFill>
        <p:spPr>
          <a:xfrm>
            <a:off x="1788300" y="1081375"/>
            <a:ext cx="5567392" cy="38971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18"/>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6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83" name="Google Shape;783;p118"/>
          <p:cNvPicPr preferRelativeResize="0"/>
          <p:nvPr/>
        </p:nvPicPr>
        <p:blipFill>
          <a:blip r:embed="rId3">
            <a:alphaModFix/>
          </a:blip>
          <a:stretch>
            <a:fillRect/>
          </a:stretch>
        </p:blipFill>
        <p:spPr>
          <a:xfrm>
            <a:off x="1961850" y="1100200"/>
            <a:ext cx="5567392" cy="38971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19"/>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7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89" name="Google Shape;789;p119"/>
          <p:cNvPicPr preferRelativeResize="0"/>
          <p:nvPr/>
        </p:nvPicPr>
        <p:blipFill>
          <a:blip r:embed="rId3">
            <a:alphaModFix/>
          </a:blip>
          <a:stretch>
            <a:fillRect/>
          </a:stretch>
        </p:blipFill>
        <p:spPr>
          <a:xfrm>
            <a:off x="1788300" y="1087625"/>
            <a:ext cx="5567392" cy="3897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20"/>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8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795" name="Google Shape;795;p120"/>
          <p:cNvPicPr preferRelativeResize="0"/>
          <p:nvPr/>
        </p:nvPicPr>
        <p:blipFill>
          <a:blip r:embed="rId3">
            <a:alphaModFix/>
          </a:blip>
          <a:stretch>
            <a:fillRect/>
          </a:stretch>
        </p:blipFill>
        <p:spPr>
          <a:xfrm>
            <a:off x="1961850" y="1100200"/>
            <a:ext cx="5567392" cy="3897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Can we do better?</a:t>
            </a:r>
            <a:endParaRPr sz="2900">
              <a:latin typeface="Netflix Sans"/>
              <a:ea typeface="Netflix Sans"/>
              <a:cs typeface="Netflix Sans"/>
              <a:sym typeface="Netflix Sans"/>
            </a:endParaRPr>
          </a:p>
        </p:txBody>
      </p:sp>
      <p:sp>
        <p:nvSpPr>
          <p:cNvPr id="212" name="Google Shape;212;p49"/>
          <p:cNvSpPr txBox="1"/>
          <p:nvPr>
            <p:ph idx="4294967295" type="body"/>
          </p:nvPr>
        </p:nvSpPr>
        <p:spPr>
          <a:xfrm>
            <a:off x="762000" y="695275"/>
            <a:ext cx="7766100" cy="4205700"/>
          </a:xfrm>
          <a:prstGeom prst="rect">
            <a:avLst/>
          </a:prstGeom>
        </p:spPr>
        <p:txBody>
          <a:bodyPr anchorCtr="0" anchor="t" bIns="91425" lIns="91425" spcFirstLastPara="1" rIns="91425" wrap="square" tIns="91425">
            <a:noAutofit/>
          </a:bodyPr>
          <a:lstStyle/>
          <a:p>
            <a:pPr indent="-349250" lvl="0" marL="457200" rtl="0" algn="l">
              <a:spcBef>
                <a:spcPts val="600"/>
              </a:spcBef>
              <a:spcAft>
                <a:spcPts val="0"/>
              </a:spcAft>
              <a:buSzPts val="1900"/>
              <a:buFont typeface="Netflix Sans"/>
              <a:buChar char="●"/>
            </a:pPr>
            <a:r>
              <a:rPr lang="en" sz="1600">
                <a:latin typeface="Netflix Sans"/>
                <a:ea typeface="Netflix Sans"/>
                <a:cs typeface="Netflix Sans"/>
                <a:sym typeface="Netflix Sans"/>
              </a:rPr>
              <a:t>Insight #1:</a:t>
            </a:r>
            <a:endParaRPr sz="1600">
              <a:latin typeface="Netflix Sans"/>
              <a:ea typeface="Netflix Sans"/>
              <a:cs typeface="Netflix Sans"/>
              <a:sym typeface="Netflix Sans"/>
            </a:endParaRPr>
          </a:p>
          <a:p>
            <a:pPr indent="-349250" lvl="1" marL="914400" rtl="0" algn="l">
              <a:spcBef>
                <a:spcPts val="0"/>
              </a:spcBef>
              <a:spcAft>
                <a:spcPts val="0"/>
              </a:spcAft>
              <a:buSzPts val="1900"/>
              <a:buFont typeface="Netflix Sans"/>
              <a:buChar char="○"/>
            </a:pPr>
            <a:r>
              <a:rPr lang="en" sz="1600">
                <a:latin typeface="Netflix Sans"/>
                <a:ea typeface="Netflix Sans"/>
                <a:cs typeface="Netflix Sans"/>
                <a:sym typeface="Netflix Sans"/>
              </a:rPr>
              <a:t>The subject outliers do NOT have to be </a:t>
            </a:r>
            <a:r>
              <a:rPr lang="en" sz="1600" u="sng">
                <a:latin typeface="Netflix Sans"/>
                <a:ea typeface="Netflix Sans"/>
                <a:cs typeface="Netflix Sans"/>
                <a:sym typeface="Netflix Sans"/>
              </a:rPr>
              <a:t>rejected as a whole</a:t>
            </a:r>
            <a:endParaRPr sz="1600" u="sng">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Instead, we can model them as having large “inconsistencies” </a:t>
            </a:r>
            <a:endParaRPr sz="1600">
              <a:latin typeface="Netflix Sans"/>
              <a:ea typeface="Netflix Sans"/>
              <a:cs typeface="Netflix Sans"/>
              <a:sym typeface="Netflix Sans"/>
            </a:endParaRPr>
          </a:p>
          <a:p>
            <a:pPr indent="-330200" lvl="2" marL="1371600" rtl="0" algn="l">
              <a:spcBef>
                <a:spcPts val="0"/>
              </a:spcBef>
              <a:spcAft>
                <a:spcPts val="0"/>
              </a:spcAft>
              <a:buSzPts val="1600"/>
              <a:buFont typeface="Netflix Sans"/>
              <a:buChar char="■"/>
            </a:pPr>
            <a:r>
              <a:rPr lang="en" sz="1600">
                <a:latin typeface="Netflix Sans"/>
                <a:ea typeface="Netflix Sans"/>
                <a:cs typeface="Netflix Sans"/>
                <a:sym typeface="Netflix Sans"/>
              </a:rPr>
              <a:t>“Soft” rejection</a:t>
            </a:r>
            <a:endParaRPr sz="1600">
              <a:latin typeface="Netflix Sans"/>
              <a:ea typeface="Netflix Sans"/>
              <a:cs typeface="Netflix Sans"/>
              <a:sym typeface="Netflix Sans"/>
            </a:endParaRPr>
          </a:p>
          <a:p>
            <a:pPr indent="-330200" lvl="2" marL="1371600" rtl="0" algn="l">
              <a:spcBef>
                <a:spcPts val="0"/>
              </a:spcBef>
              <a:spcAft>
                <a:spcPts val="0"/>
              </a:spcAft>
              <a:buSzPts val="1600"/>
              <a:buFont typeface="Netflix Sans"/>
              <a:buChar char="■"/>
            </a:pPr>
            <a:r>
              <a:rPr lang="en" sz="1600">
                <a:latin typeface="Netflix Sans"/>
                <a:ea typeface="Netflix Sans"/>
                <a:cs typeface="Netflix Sans"/>
                <a:sym typeface="Netflix Sans"/>
              </a:rPr>
              <a:t>Avoid hard decision and hard coded parameters</a:t>
            </a:r>
            <a:endParaRPr sz="1600">
              <a:latin typeface="Netflix Sans"/>
              <a:ea typeface="Netflix Sans"/>
              <a:cs typeface="Netflix Sans"/>
              <a:sym typeface="Netflix Sans"/>
            </a:endParaRPr>
          </a:p>
          <a:p>
            <a:pPr indent="-330200" lvl="0" marL="457200" rtl="0" algn="l">
              <a:spcBef>
                <a:spcPts val="0"/>
              </a:spcBef>
              <a:spcAft>
                <a:spcPts val="0"/>
              </a:spcAft>
              <a:buSzPts val="1600"/>
              <a:buFont typeface="Netflix Sans"/>
              <a:buChar char="●"/>
            </a:pPr>
            <a:r>
              <a:rPr lang="en" sz="1600">
                <a:latin typeface="Netflix Sans"/>
                <a:ea typeface="Netflix Sans"/>
                <a:cs typeface="Netflix Sans"/>
                <a:sym typeface="Netflix Sans"/>
              </a:rPr>
              <a:t>Insight #2:</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The subject bias removal and subject outlier rejection do NOT have to be carried out </a:t>
            </a:r>
            <a:r>
              <a:rPr lang="en" sz="1600" u="sng">
                <a:latin typeface="Netflix Sans"/>
                <a:ea typeface="Netflix Sans"/>
                <a:cs typeface="Netflix Sans"/>
                <a:sym typeface="Netflix Sans"/>
              </a:rPr>
              <a:t>in separate steps</a:t>
            </a:r>
            <a:r>
              <a:rPr lang="en" sz="1600">
                <a:latin typeface="Netflix Sans"/>
                <a:ea typeface="Netflix Sans"/>
                <a:cs typeface="Netflix Sans"/>
                <a:sym typeface="Netflix Sans"/>
              </a:rPr>
              <a:t>,</a:t>
            </a:r>
            <a:r>
              <a:rPr i="1" lang="en" sz="1600">
                <a:latin typeface="Netflix Sans"/>
                <a:ea typeface="Netflix Sans"/>
                <a:cs typeface="Netflix Sans"/>
                <a:sym typeface="Netflix Sans"/>
              </a:rPr>
              <a:t> </a:t>
            </a:r>
            <a:r>
              <a:rPr lang="en" sz="1600">
                <a:latin typeface="Netflix Sans"/>
                <a:ea typeface="Netflix Sans"/>
                <a:cs typeface="Netflix Sans"/>
                <a:sym typeface="Netflix Sans"/>
              </a:rPr>
              <a:t>which leads to sub-optimality</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Instead, we can incorporate “bias” and “inconsistency” in one model and jointly solve the model parameters in one step</a:t>
            </a:r>
            <a:endParaRPr sz="1600">
              <a:latin typeface="Netflix Sans"/>
              <a:ea typeface="Netflix Sans"/>
              <a:cs typeface="Netflix Sans"/>
              <a:sym typeface="Netflix Sans"/>
            </a:endParaRPr>
          </a:p>
          <a:p>
            <a:pPr indent="-330200" lvl="0" marL="457200" rtl="0" algn="l">
              <a:spcBef>
                <a:spcPts val="0"/>
              </a:spcBef>
              <a:spcAft>
                <a:spcPts val="0"/>
              </a:spcAft>
              <a:buSzPts val="1600"/>
              <a:buFont typeface="Netflix Sans"/>
              <a:buChar char="●"/>
            </a:pPr>
            <a:r>
              <a:rPr lang="en" sz="1600">
                <a:latin typeface="Netflix Sans"/>
                <a:ea typeface="Netflix Sans"/>
                <a:cs typeface="Netflix Sans"/>
                <a:sym typeface="Netflix Sans"/>
              </a:rPr>
              <a:t>Our proposal:</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A simple yet effective model to account for:</a:t>
            </a:r>
            <a:endParaRPr sz="16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Subject bias</a:t>
            </a:r>
            <a:endParaRPr sz="15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Subject inconsistency </a:t>
            </a:r>
            <a:endParaRPr sz="1500">
              <a:latin typeface="Netflix Sans"/>
              <a:ea typeface="Netflix Sans"/>
              <a:cs typeface="Netflix Sans"/>
              <a:sym typeface="Netflix Sans"/>
            </a:endParaRPr>
          </a:p>
          <a:p>
            <a:pPr indent="-323850" lvl="3" marL="1828800" rtl="0" algn="l">
              <a:spcBef>
                <a:spcPts val="0"/>
              </a:spcBef>
              <a:spcAft>
                <a:spcPts val="0"/>
              </a:spcAft>
              <a:buSzPts val="1500"/>
              <a:buFont typeface="Netflix Sans"/>
              <a:buChar char="●"/>
            </a:pPr>
            <a:r>
              <a:rPr lang="en" sz="1500">
                <a:latin typeface="Netflix Sans"/>
                <a:ea typeface="Netflix Sans"/>
                <a:cs typeface="Netflix Sans"/>
                <a:sym typeface="Netflix Sans"/>
              </a:rPr>
              <a:t>Outliers as a special case with very large inconsistencies</a:t>
            </a:r>
            <a:endParaRPr sz="1500">
              <a:latin typeface="Netflix Sans"/>
              <a:ea typeface="Netflix Sans"/>
              <a:cs typeface="Netflix Sans"/>
              <a:sym typeface="Netflix Sans"/>
            </a:endParaRPr>
          </a:p>
          <a:p>
            <a:pPr indent="-323850" lvl="1" marL="914400" rtl="0" algn="l">
              <a:spcBef>
                <a:spcPts val="0"/>
              </a:spcBef>
              <a:spcAft>
                <a:spcPts val="0"/>
              </a:spcAft>
              <a:buSzPts val="1500"/>
              <a:buFont typeface="Netflix Sans"/>
              <a:buChar char="○"/>
            </a:pPr>
            <a:r>
              <a:rPr lang="en" sz="1500">
                <a:latin typeface="Netflix Sans"/>
                <a:ea typeface="Netflix Sans"/>
                <a:cs typeface="Netflix Sans"/>
                <a:sym typeface="Netflix Sans"/>
              </a:rPr>
              <a:t>Jointly solve the model parameters via maximum likelihood estimation (MLE)</a:t>
            </a:r>
            <a:endParaRPr sz="1500">
              <a:latin typeface="Netflix Sans"/>
              <a:ea typeface="Netflix Sans"/>
              <a:cs typeface="Netflix Sans"/>
              <a:sym typeface="Netflix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21"/>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9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01" name="Google Shape;801;p121"/>
          <p:cNvPicPr preferRelativeResize="0"/>
          <p:nvPr/>
        </p:nvPicPr>
        <p:blipFill>
          <a:blip r:embed="rId3">
            <a:alphaModFix/>
          </a:blip>
          <a:stretch>
            <a:fillRect/>
          </a:stretch>
        </p:blipFill>
        <p:spPr>
          <a:xfrm>
            <a:off x="1788300" y="1144125"/>
            <a:ext cx="5567392" cy="38971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22"/>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MM2 10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07" name="Google Shape;807;p122"/>
          <p:cNvPicPr preferRelativeResize="0"/>
          <p:nvPr/>
        </p:nvPicPr>
        <p:blipFill>
          <a:blip r:embed="rId3">
            <a:alphaModFix/>
          </a:blip>
          <a:stretch>
            <a:fillRect/>
          </a:stretch>
        </p:blipFill>
        <p:spPr>
          <a:xfrm>
            <a:off x="1961850" y="1087650"/>
            <a:ext cx="5567392" cy="38971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23"/>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its4s2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13" name="Google Shape;813;p123"/>
          <p:cNvPicPr preferRelativeResize="0"/>
          <p:nvPr/>
        </p:nvPicPr>
        <p:blipFill>
          <a:blip r:embed="rId3">
            <a:alphaModFix/>
          </a:blip>
          <a:stretch>
            <a:fillRect/>
          </a:stretch>
        </p:blipFill>
        <p:spPr>
          <a:xfrm>
            <a:off x="1788300" y="987225"/>
            <a:ext cx="5567392" cy="38971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24"/>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i</a:t>
            </a:r>
            <a:r>
              <a:rPr lang="en" sz="2400">
                <a:latin typeface="Netflix Sans"/>
                <a:ea typeface="Netflix Sans"/>
                <a:cs typeface="Netflix Sans"/>
                <a:sym typeface="Netflix Sans"/>
              </a:rPr>
              <a:t>ts4s2 AGH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19" name="Google Shape;819;p124"/>
          <p:cNvPicPr preferRelativeResize="0"/>
          <p:nvPr/>
        </p:nvPicPr>
        <p:blipFill>
          <a:blip r:embed="rId3">
            <a:alphaModFix/>
          </a:blip>
          <a:stretch>
            <a:fillRect/>
          </a:stretch>
        </p:blipFill>
        <p:spPr>
          <a:xfrm>
            <a:off x="1788300" y="1062550"/>
            <a:ext cx="5567392" cy="38971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25"/>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its4s2 AGH NTIA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25" name="Google Shape;825;p125"/>
          <p:cNvPicPr preferRelativeResize="0"/>
          <p:nvPr/>
        </p:nvPicPr>
        <p:blipFill>
          <a:blip r:embed="rId3">
            <a:alphaModFix/>
          </a:blip>
          <a:stretch>
            <a:fillRect/>
          </a:stretch>
        </p:blipFill>
        <p:spPr>
          <a:xfrm>
            <a:off x="1961850" y="1093925"/>
            <a:ext cx="5567392" cy="38971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26"/>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Quality Variation 2017 Ghent Dataset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31" name="Google Shape;831;p126"/>
          <p:cNvPicPr preferRelativeResize="0"/>
          <p:nvPr/>
        </p:nvPicPr>
        <p:blipFill>
          <a:blip r:embed="rId3">
            <a:alphaModFix/>
          </a:blip>
          <a:stretch>
            <a:fillRect/>
          </a:stretch>
        </p:blipFill>
        <p:spPr>
          <a:xfrm>
            <a:off x="1981200" y="1093925"/>
            <a:ext cx="5567392" cy="38971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7"/>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Quality Variation 2017 AGH Tablet Dataset </a:t>
            </a:r>
            <a:r>
              <a:rPr lang="en" sz="2400">
                <a:latin typeface="Netflix Sans"/>
                <a:ea typeface="Netflix Sans"/>
                <a:cs typeface="Netflix Sans"/>
                <a:sym typeface="Netflix Sans"/>
              </a:rPr>
              <a:t>(Lab Study)</a:t>
            </a:r>
            <a:endParaRPr sz="2400">
              <a:latin typeface="Netflix Sans"/>
              <a:ea typeface="Netflix Sans"/>
              <a:cs typeface="Netflix Sans"/>
              <a:sym typeface="Netflix Sans"/>
            </a:endParaRPr>
          </a:p>
        </p:txBody>
      </p:sp>
      <p:pic>
        <p:nvPicPr>
          <p:cNvPr id="837" name="Google Shape;837;p127"/>
          <p:cNvPicPr preferRelativeResize="0"/>
          <p:nvPr/>
        </p:nvPicPr>
        <p:blipFill>
          <a:blip r:embed="rId3">
            <a:alphaModFix/>
          </a:blip>
          <a:stretch>
            <a:fillRect/>
          </a:stretch>
        </p:blipFill>
        <p:spPr>
          <a:xfrm>
            <a:off x="2057400" y="1093925"/>
            <a:ext cx="5567392" cy="38971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28"/>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AS2015 UPM w/ audio (Lab Study)</a:t>
            </a:r>
            <a:endParaRPr sz="2400">
              <a:latin typeface="Netflix Sans"/>
              <a:ea typeface="Netflix Sans"/>
              <a:cs typeface="Netflix Sans"/>
              <a:sym typeface="Netflix Sans"/>
            </a:endParaRPr>
          </a:p>
        </p:txBody>
      </p:sp>
      <p:pic>
        <p:nvPicPr>
          <p:cNvPr id="843" name="Google Shape;843;p128"/>
          <p:cNvPicPr preferRelativeResize="0"/>
          <p:nvPr/>
        </p:nvPicPr>
        <p:blipFill>
          <a:blip r:embed="rId3">
            <a:alphaModFix/>
          </a:blip>
          <a:stretch>
            <a:fillRect/>
          </a:stretch>
        </p:blipFill>
        <p:spPr>
          <a:xfrm>
            <a:off x="1981200" y="1093925"/>
            <a:ext cx="5567392" cy="38971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29"/>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AS2015 UPM w/o audio (Lab Study)</a:t>
            </a:r>
            <a:endParaRPr sz="2400">
              <a:latin typeface="Netflix Sans"/>
              <a:ea typeface="Netflix Sans"/>
              <a:cs typeface="Netflix Sans"/>
              <a:sym typeface="Netflix Sans"/>
            </a:endParaRPr>
          </a:p>
        </p:txBody>
      </p:sp>
      <p:pic>
        <p:nvPicPr>
          <p:cNvPr id="849" name="Google Shape;849;p129"/>
          <p:cNvPicPr preferRelativeResize="0"/>
          <p:nvPr/>
        </p:nvPicPr>
        <p:blipFill>
          <a:blip r:embed="rId3">
            <a:alphaModFix/>
          </a:blip>
          <a:stretch>
            <a:fillRect/>
          </a:stretch>
        </p:blipFill>
        <p:spPr>
          <a:xfrm>
            <a:off x="1981200" y="1093925"/>
            <a:ext cx="5567392" cy="38971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30"/>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AS2015 ACREO w/o audio (Lab Study)</a:t>
            </a:r>
            <a:endParaRPr sz="2400">
              <a:latin typeface="Netflix Sans"/>
              <a:ea typeface="Netflix Sans"/>
              <a:cs typeface="Netflix Sans"/>
              <a:sym typeface="Netflix Sans"/>
            </a:endParaRPr>
          </a:p>
        </p:txBody>
      </p:sp>
      <p:pic>
        <p:nvPicPr>
          <p:cNvPr id="855" name="Google Shape;855;p130"/>
          <p:cNvPicPr preferRelativeResize="0"/>
          <p:nvPr/>
        </p:nvPicPr>
        <p:blipFill>
          <a:blip r:embed="rId3">
            <a:alphaModFix/>
          </a:blip>
          <a:stretch>
            <a:fillRect/>
          </a:stretch>
        </p:blipFill>
        <p:spPr>
          <a:xfrm>
            <a:off x="1981200" y="1093925"/>
            <a:ext cx="5567392" cy="389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5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900">
                <a:latin typeface="Netflix Sans"/>
                <a:ea typeface="Netflix Sans"/>
                <a:cs typeface="Netflix Sans"/>
                <a:sym typeface="Netflix Sans"/>
              </a:rPr>
              <a:t>Other Considerations (for Standardization)</a:t>
            </a:r>
            <a:endParaRPr sz="2900">
              <a:latin typeface="Netflix Sans"/>
              <a:ea typeface="Netflix Sans"/>
              <a:cs typeface="Netflix Sans"/>
              <a:sym typeface="Netflix Sans"/>
            </a:endParaRPr>
          </a:p>
        </p:txBody>
      </p:sp>
      <p:sp>
        <p:nvSpPr>
          <p:cNvPr id="218" name="Google Shape;218;p50"/>
          <p:cNvSpPr txBox="1"/>
          <p:nvPr>
            <p:ph idx="4294967295" type="body"/>
          </p:nvPr>
        </p:nvSpPr>
        <p:spPr>
          <a:xfrm>
            <a:off x="762000" y="1909425"/>
            <a:ext cx="7443300" cy="3076500"/>
          </a:xfrm>
          <a:prstGeom prst="rect">
            <a:avLst/>
          </a:prstGeom>
        </p:spPr>
        <p:txBody>
          <a:bodyPr anchorCtr="0" anchor="t" bIns="91425" lIns="91425" spcFirstLastPara="1" rIns="91425" wrap="square" tIns="91425">
            <a:noAutofit/>
          </a:bodyPr>
          <a:lstStyle/>
          <a:p>
            <a:pPr indent="-349250" lvl="0" marL="457200" rtl="0" algn="l">
              <a:spcBef>
                <a:spcPts val="600"/>
              </a:spcBef>
              <a:spcAft>
                <a:spcPts val="0"/>
              </a:spcAft>
              <a:buSzPts val="1900"/>
              <a:buFont typeface="Netflix Sans"/>
              <a:buChar char="●"/>
            </a:pPr>
            <a:r>
              <a:rPr lang="en" sz="1600">
                <a:latin typeface="Netflix Sans"/>
                <a:ea typeface="Netflix Sans"/>
                <a:cs typeface="Netflix Sans"/>
                <a:sym typeface="Netflix Sans"/>
              </a:rPr>
              <a:t>Strike a delicate balance between reality and model simplicity</a:t>
            </a:r>
            <a:endParaRPr sz="1600">
              <a:latin typeface="Netflix Sans"/>
              <a:ea typeface="Netflix Sans"/>
              <a:cs typeface="Netflix Sans"/>
              <a:sym typeface="Netflix Sans"/>
            </a:endParaRPr>
          </a:p>
          <a:p>
            <a:pPr indent="-330200" lvl="1" marL="914400" rtl="0" algn="l">
              <a:spcBef>
                <a:spcPts val="0"/>
              </a:spcBef>
              <a:spcAft>
                <a:spcPts val="0"/>
              </a:spcAft>
              <a:buSzPts val="1600"/>
              <a:buFont typeface="Netflix Sans"/>
              <a:buChar char="○"/>
            </a:pPr>
            <a:r>
              <a:rPr lang="en" sz="1600">
                <a:latin typeface="Netflix Sans"/>
                <a:ea typeface="Netflix Sans"/>
                <a:cs typeface="Netflix Sans"/>
                <a:sym typeface="Netflix Sans"/>
              </a:rPr>
              <a:t>Other candidates:</a:t>
            </a:r>
            <a:endParaRPr sz="16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PVS/Content ambiguity [</a:t>
            </a:r>
            <a:r>
              <a:rPr lang="en" sz="1500">
                <a:solidFill>
                  <a:schemeClr val="dk1"/>
                </a:solidFill>
                <a:latin typeface="Netflix Sans"/>
                <a:ea typeface="Netflix Sans"/>
                <a:cs typeface="Netflix Sans"/>
                <a:sym typeface="Netflix Sans"/>
              </a:rPr>
              <a:t>Janowski&amp;Pinson’15, Li&amp;Bampis’17</a:t>
            </a:r>
            <a:r>
              <a:rPr lang="en" sz="1500">
                <a:latin typeface="Netflix Sans"/>
                <a:ea typeface="Netflix Sans"/>
                <a:cs typeface="Netflix Sans"/>
                <a:sym typeface="Netflix Sans"/>
              </a:rPr>
              <a:t>]</a:t>
            </a:r>
            <a:endParaRPr sz="15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Environmental influences</a:t>
            </a:r>
            <a:endParaRPr sz="15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Continuous vs. discrete scales [Janowski et al’19]</a:t>
            </a:r>
            <a:endParaRPr sz="15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Fringe effect of scales</a:t>
            </a:r>
            <a:endParaRPr sz="1700">
              <a:latin typeface="Netflix Sans"/>
              <a:ea typeface="Netflix Sans"/>
              <a:cs typeface="Netflix Sans"/>
              <a:sym typeface="Netflix Sans"/>
            </a:endParaRPr>
          </a:p>
          <a:p>
            <a:pPr indent="-355600" lvl="1" marL="914400" rtl="0" algn="l">
              <a:spcBef>
                <a:spcPts val="0"/>
              </a:spcBef>
              <a:spcAft>
                <a:spcPts val="0"/>
              </a:spcAft>
              <a:buSzPts val="2000"/>
              <a:buFont typeface="Netflix Sans"/>
              <a:buChar char="○"/>
            </a:pPr>
            <a:r>
              <a:rPr lang="en" sz="1600">
                <a:latin typeface="Netflix Sans"/>
                <a:ea typeface="Netflix Sans"/>
                <a:cs typeface="Netflix Sans"/>
                <a:sym typeface="Netflix Sans"/>
              </a:rPr>
              <a:t>The proposed model accounts for two of the most dominant effects</a:t>
            </a:r>
            <a:endParaRPr sz="16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Subject bias </a:t>
            </a:r>
            <a:endParaRPr sz="1500">
              <a:latin typeface="Netflix Sans"/>
              <a:ea typeface="Netflix Sans"/>
              <a:cs typeface="Netflix Sans"/>
              <a:sym typeface="Netflix Sans"/>
            </a:endParaRPr>
          </a:p>
          <a:p>
            <a:pPr indent="-323850" lvl="2" marL="1371600" rtl="0" algn="l">
              <a:spcBef>
                <a:spcPts val="0"/>
              </a:spcBef>
              <a:spcAft>
                <a:spcPts val="0"/>
              </a:spcAft>
              <a:buSzPts val="1500"/>
              <a:buFont typeface="Netflix Sans"/>
              <a:buChar char="■"/>
            </a:pPr>
            <a:r>
              <a:rPr lang="en" sz="1500">
                <a:latin typeface="Netflix Sans"/>
                <a:ea typeface="Netflix Sans"/>
                <a:cs typeface="Netflix Sans"/>
                <a:sym typeface="Netflix Sans"/>
              </a:rPr>
              <a:t>Subject inconsistency</a:t>
            </a:r>
            <a:endParaRPr sz="1500">
              <a:latin typeface="Netflix Sans"/>
              <a:ea typeface="Netflix Sans"/>
              <a:cs typeface="Netflix Sans"/>
              <a:sym typeface="Netflix Sans"/>
            </a:endParaRPr>
          </a:p>
        </p:txBody>
      </p:sp>
      <p:sp>
        <p:nvSpPr>
          <p:cNvPr id="219" name="Google Shape;219;p50"/>
          <p:cNvSpPr/>
          <p:nvPr/>
        </p:nvSpPr>
        <p:spPr>
          <a:xfrm>
            <a:off x="1720100" y="1688825"/>
            <a:ext cx="5562300" cy="249600"/>
          </a:xfrm>
          <a:prstGeom prst="leftRightArrow">
            <a:avLst>
              <a:gd fmla="val 50000" name="adj1"/>
              <a:gd fmla="val 50000" name="adj2"/>
            </a:avLst>
          </a:prstGeom>
          <a:solidFill>
            <a:srgbClr val="666666"/>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50"/>
          <p:cNvPicPr preferRelativeResize="0"/>
          <p:nvPr/>
        </p:nvPicPr>
        <p:blipFill rotWithShape="1">
          <a:blip r:embed="rId3">
            <a:alphaModFix/>
          </a:blip>
          <a:srcRect b="8155" l="11606" r="23588" t="13048"/>
          <a:stretch/>
        </p:blipFill>
        <p:spPr>
          <a:xfrm>
            <a:off x="4152475" y="799425"/>
            <a:ext cx="725550" cy="934324"/>
          </a:xfrm>
          <a:prstGeom prst="rect">
            <a:avLst/>
          </a:prstGeom>
          <a:noFill/>
          <a:ln>
            <a:noFill/>
          </a:ln>
        </p:spPr>
      </p:pic>
      <p:sp>
        <p:nvSpPr>
          <p:cNvPr id="221" name="Google Shape;221;p50"/>
          <p:cNvSpPr/>
          <p:nvPr/>
        </p:nvSpPr>
        <p:spPr>
          <a:xfrm>
            <a:off x="1415550" y="1313863"/>
            <a:ext cx="944727" cy="293450"/>
          </a:xfrm>
          <a:prstGeom prst="rect">
            <a:avLst/>
          </a:prstGeom>
        </p:spPr>
        <p:txBody>
          <a:bodyPr>
            <a:prstTxWarp prst="textPlain"/>
          </a:bodyPr>
          <a:lstStyle/>
          <a:p>
            <a:pPr lvl="0" algn="ctr"/>
            <a:r>
              <a:rPr b="0" i="0">
                <a:ln>
                  <a:noFill/>
                </a:ln>
                <a:solidFill>
                  <a:srgbClr val="000000"/>
                </a:solidFill>
                <a:latin typeface="Netflix Sans"/>
              </a:rPr>
              <a:t>Reality</a:t>
            </a:r>
          </a:p>
        </p:txBody>
      </p:sp>
      <p:sp>
        <p:nvSpPr>
          <p:cNvPr id="222" name="Google Shape;222;p50"/>
          <p:cNvSpPr/>
          <p:nvPr/>
        </p:nvSpPr>
        <p:spPr>
          <a:xfrm>
            <a:off x="6757693" y="1345575"/>
            <a:ext cx="840409" cy="230025"/>
          </a:xfrm>
          <a:prstGeom prst="rect">
            <a:avLst/>
          </a:prstGeom>
        </p:spPr>
        <p:txBody>
          <a:bodyPr>
            <a:prstTxWarp prst="textPlain"/>
          </a:bodyPr>
          <a:lstStyle/>
          <a:p>
            <a:pPr lvl="0" algn="ctr"/>
            <a:r>
              <a:rPr b="0" i="0">
                <a:ln>
                  <a:noFill/>
                </a:ln>
                <a:solidFill>
                  <a:srgbClr val="000000"/>
                </a:solidFill>
                <a:latin typeface="Netflix Sans"/>
              </a:rPr>
              <a:t>Model</a:t>
            </a: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31"/>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FRTV Phase I 525 line low  (Lab Study)</a:t>
            </a:r>
            <a:endParaRPr sz="2400">
              <a:latin typeface="Netflix Sans"/>
              <a:ea typeface="Netflix Sans"/>
              <a:cs typeface="Netflix Sans"/>
              <a:sym typeface="Netflix Sans"/>
            </a:endParaRPr>
          </a:p>
        </p:txBody>
      </p:sp>
      <p:pic>
        <p:nvPicPr>
          <p:cNvPr id="861" name="Google Shape;861;p131"/>
          <p:cNvPicPr preferRelativeResize="0"/>
          <p:nvPr/>
        </p:nvPicPr>
        <p:blipFill>
          <a:blip r:embed="rId3">
            <a:alphaModFix/>
          </a:blip>
          <a:stretch>
            <a:fillRect/>
          </a:stretch>
        </p:blipFill>
        <p:spPr>
          <a:xfrm>
            <a:off x="1752600" y="1093925"/>
            <a:ext cx="5567392" cy="38971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32"/>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FRTV Phase I 525 line high  (Lab Study)</a:t>
            </a:r>
            <a:endParaRPr sz="2400">
              <a:latin typeface="Netflix Sans"/>
              <a:ea typeface="Netflix Sans"/>
              <a:cs typeface="Netflix Sans"/>
              <a:sym typeface="Netflix Sans"/>
            </a:endParaRPr>
          </a:p>
        </p:txBody>
      </p:sp>
      <p:pic>
        <p:nvPicPr>
          <p:cNvPr id="867" name="Google Shape;867;p132"/>
          <p:cNvPicPr preferRelativeResize="0"/>
          <p:nvPr/>
        </p:nvPicPr>
        <p:blipFill>
          <a:blip r:embed="rId3">
            <a:alphaModFix/>
          </a:blip>
          <a:stretch>
            <a:fillRect/>
          </a:stretch>
        </p:blipFill>
        <p:spPr>
          <a:xfrm>
            <a:off x="1828800" y="1093925"/>
            <a:ext cx="5567392" cy="38971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33"/>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FRTV Phase I 625 line low  (Lab Study)</a:t>
            </a:r>
            <a:endParaRPr sz="2400">
              <a:latin typeface="Netflix Sans"/>
              <a:ea typeface="Netflix Sans"/>
              <a:cs typeface="Netflix Sans"/>
              <a:sym typeface="Netflix Sans"/>
            </a:endParaRPr>
          </a:p>
        </p:txBody>
      </p:sp>
      <p:pic>
        <p:nvPicPr>
          <p:cNvPr id="873" name="Google Shape;873;p133"/>
          <p:cNvPicPr preferRelativeResize="0"/>
          <p:nvPr/>
        </p:nvPicPr>
        <p:blipFill>
          <a:blip r:embed="rId3">
            <a:alphaModFix/>
          </a:blip>
          <a:stretch>
            <a:fillRect/>
          </a:stretch>
        </p:blipFill>
        <p:spPr>
          <a:xfrm>
            <a:off x="1752600" y="1093925"/>
            <a:ext cx="5567392" cy="38971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34"/>
          <p:cNvSpPr txBox="1"/>
          <p:nvPr>
            <p:ph idx="4294967295" type="title"/>
          </p:nvPr>
        </p:nvSpPr>
        <p:spPr>
          <a:xfrm>
            <a:off x="658800" y="3688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Recovered Quality Score - Proposed vs. BT.500/P.913</a:t>
            </a:r>
            <a:endParaRPr sz="2400">
              <a:latin typeface="Netflix Sans"/>
              <a:ea typeface="Netflix Sans"/>
              <a:cs typeface="Netflix Sans"/>
              <a:sym typeface="Netflix Sans"/>
            </a:endParaRPr>
          </a:p>
          <a:p>
            <a:pPr indent="0" lvl="0" marL="0" rtl="0" algn="l">
              <a:spcBef>
                <a:spcPts val="0"/>
              </a:spcBef>
              <a:spcAft>
                <a:spcPts val="0"/>
              </a:spcAft>
              <a:buNone/>
            </a:pPr>
            <a:r>
              <a:rPr lang="en" sz="2400">
                <a:latin typeface="Netflix Sans"/>
                <a:ea typeface="Netflix Sans"/>
                <a:cs typeface="Netflix Sans"/>
                <a:sym typeface="Netflix Sans"/>
              </a:rPr>
              <a:t>VQEG FRTV Phase I 625 line high  (Lab Study)</a:t>
            </a:r>
            <a:endParaRPr sz="2400">
              <a:latin typeface="Netflix Sans"/>
              <a:ea typeface="Netflix Sans"/>
              <a:cs typeface="Netflix Sans"/>
              <a:sym typeface="Netflix Sans"/>
            </a:endParaRPr>
          </a:p>
        </p:txBody>
      </p:sp>
      <p:pic>
        <p:nvPicPr>
          <p:cNvPr id="879" name="Google Shape;879;p134"/>
          <p:cNvPicPr preferRelativeResize="0"/>
          <p:nvPr/>
        </p:nvPicPr>
        <p:blipFill>
          <a:blip r:embed="rId3">
            <a:alphaModFix/>
          </a:blip>
          <a:stretch>
            <a:fillRect/>
          </a:stretch>
        </p:blipFill>
        <p:spPr>
          <a:xfrm>
            <a:off x="1828800" y="1093925"/>
            <a:ext cx="5567392" cy="38971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35"/>
          <p:cNvSpPr txBox="1"/>
          <p:nvPr/>
        </p:nvSpPr>
        <p:spPr>
          <a:xfrm>
            <a:off x="1875100" y="1437150"/>
            <a:ext cx="53937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000">
                <a:solidFill>
                  <a:srgbClr val="F5F5F1"/>
                </a:solidFill>
                <a:latin typeface="Netflix Sans"/>
                <a:ea typeface="Netflix Sans"/>
                <a:cs typeface="Netflix Sans"/>
                <a:sym typeface="Netflix Sans"/>
              </a:rPr>
              <a:t>Recovered Result by the P</a:t>
            </a:r>
            <a:r>
              <a:rPr b="1" lang="en" sz="4000">
                <a:solidFill>
                  <a:srgbClr val="F5F5F1"/>
                </a:solidFill>
                <a:latin typeface="Netflix Sans"/>
                <a:ea typeface="Netflix Sans"/>
                <a:cs typeface="Netflix Sans"/>
                <a:sym typeface="Netflix Sans"/>
              </a:rPr>
              <a:t>roposed Method </a:t>
            </a:r>
            <a:endParaRPr b="1" sz="4000">
              <a:solidFill>
                <a:srgbClr val="F5F5F1"/>
              </a:solidFill>
              <a:latin typeface="Netflix Sans"/>
              <a:ea typeface="Netflix Sans"/>
              <a:cs typeface="Netflix Sans"/>
              <a:sym typeface="Netflix Sans"/>
            </a:endParaRPr>
          </a:p>
          <a:p>
            <a:pPr indent="-482600" lvl="0" marL="457200" rtl="0" algn="ctr">
              <a:spcBef>
                <a:spcPts val="0"/>
              </a:spcBef>
              <a:spcAft>
                <a:spcPts val="0"/>
              </a:spcAft>
              <a:buClr>
                <a:srgbClr val="F5F5F1"/>
              </a:buClr>
              <a:buSzPts val="4000"/>
              <a:buFont typeface="Netflix Sans"/>
              <a:buChar char="-"/>
            </a:pPr>
            <a:r>
              <a:rPr b="1" lang="en" sz="4000">
                <a:solidFill>
                  <a:srgbClr val="F5F5F1"/>
                </a:solidFill>
                <a:latin typeface="Netflix Sans"/>
                <a:ea typeface="Netflix Sans"/>
                <a:cs typeface="Netflix Sans"/>
                <a:sym typeface="Netflix Sans"/>
              </a:rPr>
              <a:t>More Datasets</a:t>
            </a:r>
            <a:endParaRPr sz="2800">
              <a:solidFill>
                <a:srgbClr val="F5F5F1"/>
              </a:solidFill>
              <a:latin typeface="Netflix Sans Light"/>
              <a:ea typeface="Netflix Sans Light"/>
              <a:cs typeface="Netflix Sans Light"/>
              <a:sym typeface="Netflix Sans Light"/>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88" name="Shape 888"/>
        <p:cNvGrpSpPr/>
        <p:nvPr/>
      </p:nvGrpSpPr>
      <p:grpSpPr>
        <a:xfrm>
          <a:off x="0" y="0"/>
          <a:ext cx="0" cy="0"/>
          <a:chOff x="0" y="0"/>
          <a:chExt cx="0" cy="0"/>
        </a:xfrm>
      </p:grpSpPr>
      <p:sp>
        <p:nvSpPr>
          <p:cNvPr id="889" name="Google Shape;889;p136"/>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VQEGHD3_dataset_raw</a:t>
            </a:r>
            <a:endParaRPr sz="2400">
              <a:latin typeface="Netflix Sans"/>
              <a:ea typeface="Netflix Sans"/>
              <a:cs typeface="Netflix Sans"/>
              <a:sym typeface="Netflix Sans"/>
            </a:endParaRPr>
          </a:p>
        </p:txBody>
      </p:sp>
      <p:pic>
        <p:nvPicPr>
          <p:cNvPr id="890" name="Google Shape;890;p136"/>
          <p:cNvPicPr preferRelativeResize="0"/>
          <p:nvPr/>
        </p:nvPicPr>
        <p:blipFill>
          <a:blip r:embed="rId3">
            <a:alphaModFix/>
          </a:blip>
          <a:stretch>
            <a:fillRect/>
          </a:stretch>
        </p:blipFill>
        <p:spPr>
          <a:xfrm>
            <a:off x="152400" y="1017725"/>
            <a:ext cx="4419600" cy="2209800"/>
          </a:xfrm>
          <a:prstGeom prst="rect">
            <a:avLst/>
          </a:prstGeom>
          <a:noFill/>
          <a:ln>
            <a:noFill/>
          </a:ln>
        </p:spPr>
      </p:pic>
      <p:pic>
        <p:nvPicPr>
          <p:cNvPr id="891" name="Google Shape;891;p136"/>
          <p:cNvPicPr preferRelativeResize="0"/>
          <p:nvPr/>
        </p:nvPicPr>
        <p:blipFill>
          <a:blip r:embed="rId4">
            <a:alphaModFix/>
          </a:blip>
          <a:stretch>
            <a:fillRect/>
          </a:stretch>
        </p:blipFill>
        <p:spPr>
          <a:xfrm>
            <a:off x="4603200" y="1063625"/>
            <a:ext cx="4388400" cy="1097100"/>
          </a:xfrm>
          <a:prstGeom prst="rect">
            <a:avLst/>
          </a:prstGeom>
          <a:noFill/>
          <a:ln>
            <a:noFill/>
          </a:ln>
        </p:spPr>
      </p:pic>
      <p:pic>
        <p:nvPicPr>
          <p:cNvPr id="892" name="Google Shape;892;p136"/>
          <p:cNvPicPr preferRelativeResize="0"/>
          <p:nvPr/>
        </p:nvPicPr>
        <p:blipFill>
          <a:blip r:embed="rId5">
            <a:alphaModFix/>
          </a:blip>
          <a:stretch>
            <a:fillRect/>
          </a:stretch>
        </p:blipFill>
        <p:spPr>
          <a:xfrm>
            <a:off x="4724400" y="2313125"/>
            <a:ext cx="2295407" cy="2677974"/>
          </a:xfrm>
          <a:prstGeom prst="rect">
            <a:avLst/>
          </a:prstGeom>
          <a:noFill/>
          <a:ln>
            <a:noFill/>
          </a:ln>
        </p:spPr>
      </p:pic>
      <p:pic>
        <p:nvPicPr>
          <p:cNvPr id="893" name="Google Shape;893;p136"/>
          <p:cNvPicPr preferRelativeResize="0"/>
          <p:nvPr/>
        </p:nvPicPr>
        <p:blipFill>
          <a:blip r:embed="rId6">
            <a:alphaModFix/>
          </a:blip>
          <a:stretch>
            <a:fillRect/>
          </a:stretch>
        </p:blipFill>
        <p:spPr>
          <a:xfrm>
            <a:off x="152400" y="3379925"/>
            <a:ext cx="3759408" cy="16111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7" name="Shape 897"/>
        <p:cNvGrpSpPr/>
        <p:nvPr/>
      </p:nvGrpSpPr>
      <p:grpSpPr>
        <a:xfrm>
          <a:off x="0" y="0"/>
          <a:ext cx="0" cy="0"/>
          <a:chOff x="0" y="0"/>
          <a:chExt cx="0" cy="0"/>
        </a:xfrm>
      </p:grpSpPr>
      <p:sp>
        <p:nvSpPr>
          <p:cNvPr id="898" name="Google Shape;898;p137"/>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NFLX_public_last4outliers</a:t>
            </a:r>
            <a:endParaRPr sz="2400">
              <a:latin typeface="Netflix Sans"/>
              <a:ea typeface="Netflix Sans"/>
              <a:cs typeface="Netflix Sans"/>
              <a:sym typeface="Netflix Sans"/>
            </a:endParaRPr>
          </a:p>
        </p:txBody>
      </p:sp>
      <p:pic>
        <p:nvPicPr>
          <p:cNvPr id="899" name="Google Shape;899;p137"/>
          <p:cNvPicPr preferRelativeResize="0"/>
          <p:nvPr/>
        </p:nvPicPr>
        <p:blipFill>
          <a:blip r:embed="rId3">
            <a:alphaModFix/>
          </a:blip>
          <a:stretch>
            <a:fillRect/>
          </a:stretch>
        </p:blipFill>
        <p:spPr>
          <a:xfrm>
            <a:off x="4724400" y="2313125"/>
            <a:ext cx="2295407" cy="2677974"/>
          </a:xfrm>
          <a:prstGeom prst="rect">
            <a:avLst/>
          </a:prstGeom>
          <a:noFill/>
          <a:ln>
            <a:noFill/>
          </a:ln>
        </p:spPr>
      </p:pic>
      <p:pic>
        <p:nvPicPr>
          <p:cNvPr id="900" name="Google Shape;900;p137"/>
          <p:cNvPicPr preferRelativeResize="0"/>
          <p:nvPr/>
        </p:nvPicPr>
        <p:blipFill>
          <a:blip r:embed="rId4">
            <a:alphaModFix/>
          </a:blip>
          <a:stretch>
            <a:fillRect/>
          </a:stretch>
        </p:blipFill>
        <p:spPr>
          <a:xfrm>
            <a:off x="152350" y="3060200"/>
            <a:ext cx="4419601" cy="1894115"/>
          </a:xfrm>
          <a:prstGeom prst="rect">
            <a:avLst/>
          </a:prstGeom>
          <a:noFill/>
          <a:ln>
            <a:noFill/>
          </a:ln>
        </p:spPr>
      </p:pic>
      <p:pic>
        <p:nvPicPr>
          <p:cNvPr id="901" name="Google Shape;901;p137"/>
          <p:cNvPicPr preferRelativeResize="0"/>
          <p:nvPr/>
        </p:nvPicPr>
        <p:blipFill>
          <a:blip r:embed="rId5">
            <a:alphaModFix/>
          </a:blip>
          <a:stretch>
            <a:fillRect/>
          </a:stretch>
        </p:blipFill>
        <p:spPr>
          <a:xfrm>
            <a:off x="4403875" y="865325"/>
            <a:ext cx="4464924" cy="1302275"/>
          </a:xfrm>
          <a:prstGeom prst="rect">
            <a:avLst/>
          </a:prstGeom>
          <a:noFill/>
          <a:ln>
            <a:noFill/>
          </a:ln>
        </p:spPr>
      </p:pic>
      <p:pic>
        <p:nvPicPr>
          <p:cNvPr id="902" name="Google Shape;902;p137"/>
          <p:cNvPicPr preferRelativeResize="0"/>
          <p:nvPr/>
        </p:nvPicPr>
        <p:blipFill>
          <a:blip r:embed="rId6">
            <a:alphaModFix/>
          </a:blip>
          <a:stretch>
            <a:fillRect/>
          </a:stretch>
        </p:blipFill>
        <p:spPr>
          <a:xfrm>
            <a:off x="152400" y="1017725"/>
            <a:ext cx="3780150" cy="18900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6" name="Shape 906"/>
        <p:cNvGrpSpPr/>
        <p:nvPr/>
      </p:nvGrpSpPr>
      <p:grpSpPr>
        <a:xfrm>
          <a:off x="0" y="0"/>
          <a:ext cx="0" cy="0"/>
          <a:chOff x="0" y="0"/>
          <a:chExt cx="0" cy="0"/>
        </a:xfrm>
      </p:grpSpPr>
      <p:sp>
        <p:nvSpPr>
          <p:cNvPr id="907" name="Google Shape;907;p138"/>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HDTV_Phase_I_Experiment_1</a:t>
            </a:r>
            <a:endParaRPr sz="2400">
              <a:latin typeface="Netflix Sans"/>
              <a:ea typeface="Netflix Sans"/>
              <a:cs typeface="Netflix Sans"/>
              <a:sym typeface="Netflix Sans"/>
            </a:endParaRPr>
          </a:p>
        </p:txBody>
      </p:sp>
      <p:pic>
        <p:nvPicPr>
          <p:cNvPr id="908" name="Google Shape;908;p138"/>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09" name="Google Shape;909;p138"/>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10" name="Google Shape;910;p138"/>
          <p:cNvPicPr preferRelativeResize="0"/>
          <p:nvPr/>
        </p:nvPicPr>
        <p:blipFill>
          <a:blip r:embed="rId5">
            <a:alphaModFix/>
          </a:blip>
          <a:stretch>
            <a:fillRect/>
          </a:stretch>
        </p:blipFill>
        <p:spPr>
          <a:xfrm>
            <a:off x="4649300" y="1017725"/>
            <a:ext cx="4331100" cy="1082775"/>
          </a:xfrm>
          <a:prstGeom prst="rect">
            <a:avLst/>
          </a:prstGeom>
          <a:noFill/>
          <a:ln>
            <a:noFill/>
          </a:ln>
        </p:spPr>
      </p:pic>
      <p:pic>
        <p:nvPicPr>
          <p:cNvPr id="911" name="Google Shape;911;p138"/>
          <p:cNvPicPr preferRelativeResize="0"/>
          <p:nvPr/>
        </p:nvPicPr>
        <p:blipFill>
          <a:blip r:embed="rId6">
            <a:alphaModFix/>
          </a:blip>
          <a:stretch>
            <a:fillRect/>
          </a:stretch>
        </p:blipFill>
        <p:spPr>
          <a:xfrm>
            <a:off x="4724400" y="2252900"/>
            <a:ext cx="2347029" cy="27382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5" name="Shape 915"/>
        <p:cNvGrpSpPr/>
        <p:nvPr/>
      </p:nvGrpSpPr>
      <p:grpSpPr>
        <a:xfrm>
          <a:off x="0" y="0"/>
          <a:ext cx="0" cy="0"/>
          <a:chOff x="0" y="0"/>
          <a:chExt cx="0" cy="0"/>
        </a:xfrm>
      </p:grpSpPr>
      <p:sp>
        <p:nvSpPr>
          <p:cNvPr id="916" name="Google Shape;916;p139"/>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HDTV_Phase_I_Experiment_2</a:t>
            </a:r>
            <a:endParaRPr sz="2400">
              <a:latin typeface="Netflix Sans"/>
              <a:ea typeface="Netflix Sans"/>
              <a:cs typeface="Netflix Sans"/>
              <a:sym typeface="Netflix Sans"/>
            </a:endParaRPr>
          </a:p>
        </p:txBody>
      </p:sp>
      <p:pic>
        <p:nvPicPr>
          <p:cNvPr id="917" name="Google Shape;917;p139"/>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18" name="Google Shape;918;p139"/>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19" name="Google Shape;919;p139"/>
          <p:cNvPicPr preferRelativeResize="0"/>
          <p:nvPr/>
        </p:nvPicPr>
        <p:blipFill>
          <a:blip r:embed="rId5">
            <a:alphaModFix/>
          </a:blip>
          <a:stretch>
            <a:fillRect/>
          </a:stretch>
        </p:blipFill>
        <p:spPr>
          <a:xfrm>
            <a:off x="4625550" y="1017725"/>
            <a:ext cx="4388451" cy="1097100"/>
          </a:xfrm>
          <a:prstGeom prst="rect">
            <a:avLst/>
          </a:prstGeom>
          <a:noFill/>
          <a:ln>
            <a:noFill/>
          </a:ln>
        </p:spPr>
      </p:pic>
      <p:pic>
        <p:nvPicPr>
          <p:cNvPr id="920" name="Google Shape;920;p139"/>
          <p:cNvPicPr preferRelativeResize="0"/>
          <p:nvPr/>
        </p:nvPicPr>
        <p:blipFill>
          <a:blip r:embed="rId6">
            <a:alphaModFix/>
          </a:blip>
          <a:stretch>
            <a:fillRect/>
          </a:stretch>
        </p:blipFill>
        <p:spPr>
          <a:xfrm>
            <a:off x="4724400" y="2267225"/>
            <a:ext cx="2334750" cy="27238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24" name="Shape 924"/>
        <p:cNvGrpSpPr/>
        <p:nvPr/>
      </p:nvGrpSpPr>
      <p:grpSpPr>
        <a:xfrm>
          <a:off x="0" y="0"/>
          <a:ext cx="0" cy="0"/>
          <a:chOff x="0" y="0"/>
          <a:chExt cx="0" cy="0"/>
        </a:xfrm>
      </p:grpSpPr>
      <p:sp>
        <p:nvSpPr>
          <p:cNvPr id="925" name="Google Shape;925;p140"/>
          <p:cNvSpPr txBox="1"/>
          <p:nvPr>
            <p:ph idx="4294967295" type="title"/>
          </p:nvPr>
        </p:nvSpPr>
        <p:spPr>
          <a:xfrm>
            <a:off x="658800" y="292625"/>
            <a:ext cx="8173500" cy="572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latin typeface="Netflix Sans"/>
                <a:ea typeface="Netflix Sans"/>
                <a:cs typeface="Netflix Sans"/>
                <a:sym typeface="Netflix Sans"/>
              </a:rPr>
              <a:t>HDTV_Phase_I_Experiment_3</a:t>
            </a:r>
            <a:endParaRPr sz="2400">
              <a:latin typeface="Netflix Sans"/>
              <a:ea typeface="Netflix Sans"/>
              <a:cs typeface="Netflix Sans"/>
              <a:sym typeface="Netflix Sans"/>
            </a:endParaRPr>
          </a:p>
        </p:txBody>
      </p:sp>
      <p:pic>
        <p:nvPicPr>
          <p:cNvPr id="926" name="Google Shape;926;p140"/>
          <p:cNvPicPr preferRelativeResize="0"/>
          <p:nvPr/>
        </p:nvPicPr>
        <p:blipFill>
          <a:blip r:embed="rId3">
            <a:alphaModFix/>
          </a:blip>
          <a:stretch>
            <a:fillRect/>
          </a:stretch>
        </p:blipFill>
        <p:spPr>
          <a:xfrm>
            <a:off x="457200" y="3379925"/>
            <a:ext cx="3759408" cy="1611175"/>
          </a:xfrm>
          <a:prstGeom prst="rect">
            <a:avLst/>
          </a:prstGeom>
          <a:noFill/>
          <a:ln>
            <a:noFill/>
          </a:ln>
        </p:spPr>
      </p:pic>
      <p:pic>
        <p:nvPicPr>
          <p:cNvPr id="927" name="Google Shape;927;p140"/>
          <p:cNvPicPr preferRelativeResize="0"/>
          <p:nvPr/>
        </p:nvPicPr>
        <p:blipFill>
          <a:blip r:embed="rId4">
            <a:alphaModFix/>
          </a:blip>
          <a:stretch>
            <a:fillRect/>
          </a:stretch>
        </p:blipFill>
        <p:spPr>
          <a:xfrm>
            <a:off x="152400" y="1017725"/>
            <a:ext cx="4419600" cy="2209800"/>
          </a:xfrm>
          <a:prstGeom prst="rect">
            <a:avLst/>
          </a:prstGeom>
          <a:noFill/>
          <a:ln>
            <a:noFill/>
          </a:ln>
        </p:spPr>
      </p:pic>
      <p:pic>
        <p:nvPicPr>
          <p:cNvPr id="928" name="Google Shape;928;p140"/>
          <p:cNvPicPr preferRelativeResize="0"/>
          <p:nvPr/>
        </p:nvPicPr>
        <p:blipFill>
          <a:blip r:embed="rId5">
            <a:alphaModFix/>
          </a:blip>
          <a:stretch>
            <a:fillRect/>
          </a:stretch>
        </p:blipFill>
        <p:spPr>
          <a:xfrm>
            <a:off x="4571950" y="1017725"/>
            <a:ext cx="4419600" cy="1104900"/>
          </a:xfrm>
          <a:prstGeom prst="rect">
            <a:avLst/>
          </a:prstGeom>
          <a:noFill/>
          <a:ln>
            <a:noFill/>
          </a:ln>
        </p:spPr>
      </p:pic>
      <p:pic>
        <p:nvPicPr>
          <p:cNvPr id="929" name="Google Shape;929;p140"/>
          <p:cNvPicPr preferRelativeResize="0"/>
          <p:nvPr/>
        </p:nvPicPr>
        <p:blipFill>
          <a:blip r:embed="rId6">
            <a:alphaModFix/>
          </a:blip>
          <a:stretch>
            <a:fillRect/>
          </a:stretch>
        </p:blipFill>
        <p:spPr>
          <a:xfrm>
            <a:off x="4724400" y="2275025"/>
            <a:ext cx="2328064" cy="2716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etflix Presentation Stack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